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515" r:id="rId3"/>
    <p:sldId id="506" r:id="rId4"/>
    <p:sldId id="503" r:id="rId5"/>
    <p:sldId id="262" r:id="rId6"/>
    <p:sldId id="263" r:id="rId7"/>
    <p:sldId id="265" r:id="rId8"/>
    <p:sldId id="517" r:id="rId9"/>
    <p:sldId id="507" r:id="rId10"/>
    <p:sldId id="518" r:id="rId11"/>
    <p:sldId id="509" r:id="rId12"/>
    <p:sldId id="519" r:id="rId13"/>
    <p:sldId id="264" r:id="rId14"/>
    <p:sldId id="508" r:id="rId15"/>
    <p:sldId id="511" r:id="rId16"/>
    <p:sldId id="267" r:id="rId17"/>
    <p:sldId id="512" r:id="rId18"/>
    <p:sldId id="513" r:id="rId19"/>
    <p:sldId id="514" r:id="rId20"/>
    <p:sldId id="256" r:id="rId21"/>
    <p:sldId id="259" r:id="rId22"/>
    <p:sldId id="258" r:id="rId23"/>
    <p:sldId id="257" r:id="rId24"/>
    <p:sldId id="504" r:id="rId25"/>
    <p:sldId id="505" r:id="rId26"/>
    <p:sldId id="323" r:id="rId27"/>
    <p:sldId id="5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596" autoAdjust="0"/>
  </p:normalViewPr>
  <p:slideViewPr>
    <p:cSldViewPr snapToGrid="0">
      <p:cViewPr varScale="1">
        <p:scale>
          <a:sx n="53" d="100"/>
          <a:sy n="53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er\Documents\Andy\Projects%20&amp;%20Research\Coronavirus%202020\NSF%20RAPID\Talks%20and%20Papers\Parker%20-%20CIPHER%202021\MM%20descriptive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er\Documents\Andy\Projects%20&amp;%20Research\Coronavirus%202020\NSF%20RAPID\Talks%20and%20Papers\Parker%20-%20CIPHER%202021\MM%20descriptive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er\Documents\Andy\Projects%20&amp;%20Research\Coronavirus%202020\NSF%20RAPID\Talks%20and%20Papers\Parker%20-%20CIPHER%202021\Disease%20by%20wav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er\Documents\Andy\Projects%20&amp;%20Research\Coronavirus%202020\NSF%20RAPID\Talks%20and%20Papers\Parker%20-%20CIPHER%202021\Disease%20wave%20to%20wave%20chang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Seasonal influenza</c:v>
                </c:pt>
                <c:pt idx="1">
                  <c:v>Common cold</c:v>
                </c:pt>
                <c:pt idx="2">
                  <c:v>Pneumonia</c:v>
                </c:pt>
                <c:pt idx="3">
                  <c:v>Pandemic influenza</c:v>
                </c:pt>
                <c:pt idx="4">
                  <c:v>SARS or MERS</c:v>
                </c:pt>
                <c:pt idx="5">
                  <c:v>Ebola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0.59</c:v>
                </c:pt>
                <c:pt idx="1">
                  <c:v>0.11</c:v>
                </c:pt>
                <c:pt idx="2">
                  <c:v>0.1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E-4181-96D1-32F8AD98A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5034040"/>
        <c:axId val="975034368"/>
      </c:barChart>
      <c:catAx>
        <c:axId val="975034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034368"/>
        <c:crosses val="autoZero"/>
        <c:auto val="1"/>
        <c:lblAlgn val="ctr"/>
        <c:lblOffset val="100"/>
        <c:noMultiLvlLbl val="0"/>
      </c:catAx>
      <c:valAx>
        <c:axId val="97503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03404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Seasonal influenza</c:v>
                </c:pt>
                <c:pt idx="1">
                  <c:v>Common cold</c:v>
                </c:pt>
                <c:pt idx="2">
                  <c:v>Pneumonia</c:v>
                </c:pt>
                <c:pt idx="3">
                  <c:v>Pandemic influenza</c:v>
                </c:pt>
                <c:pt idx="4">
                  <c:v>SARS or MERS</c:v>
                </c:pt>
                <c:pt idx="5">
                  <c:v>Ebola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0.59</c:v>
                </c:pt>
                <c:pt idx="1">
                  <c:v>0.11</c:v>
                </c:pt>
                <c:pt idx="2">
                  <c:v>0.1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7-4EF1-9138-369217120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5034040"/>
        <c:axId val="975034368"/>
      </c:barChart>
      <c:catAx>
        <c:axId val="975034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034368"/>
        <c:crosses val="autoZero"/>
        <c:auto val="1"/>
        <c:lblAlgn val="ctr"/>
        <c:lblOffset val="100"/>
        <c:noMultiLvlLbl val="0"/>
      </c:catAx>
      <c:valAx>
        <c:axId val="97503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03404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Disease!$B$1</c:f>
              <c:strCache>
                <c:ptCount val="1"/>
                <c:pt idx="0">
                  <c:v>Flu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Disease!$B$2:$B$7</c:f>
              <c:numCache>
                <c:formatCode>0%</c:formatCode>
                <c:ptCount val="6"/>
                <c:pt idx="0">
                  <c:v>0.64894514767932487</c:v>
                </c:pt>
                <c:pt idx="1">
                  <c:v>0.60379061371841158</c:v>
                </c:pt>
                <c:pt idx="2">
                  <c:v>0.59390363815142577</c:v>
                </c:pt>
                <c:pt idx="3">
                  <c:v>0.57273280584297015</c:v>
                </c:pt>
                <c:pt idx="4">
                  <c:v>0.58577666874610101</c:v>
                </c:pt>
                <c:pt idx="5">
                  <c:v>0.62423178226514486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51-413F-B298-5A52CD2A749F}"/>
            </c:ext>
          </c:extLst>
        </c:ser>
        <c:ser>
          <c:idx val="1"/>
          <c:order val="1"/>
          <c:tx>
            <c:strRef>
              <c:f>Disease!$C$1</c:f>
              <c:strCache>
                <c:ptCount val="1"/>
                <c:pt idx="0">
                  <c:v>Cold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Disease!$C$2:$C$7</c:f>
              <c:numCache>
                <c:formatCode>0%</c:formatCode>
                <c:ptCount val="6"/>
                <c:pt idx="0">
                  <c:v>0.14936708860759493</c:v>
                </c:pt>
                <c:pt idx="1">
                  <c:v>0.11552346570397112</c:v>
                </c:pt>
                <c:pt idx="2">
                  <c:v>0.11701081612586037</c:v>
                </c:pt>
                <c:pt idx="3">
                  <c:v>0.10955569080949483</c:v>
                </c:pt>
                <c:pt idx="4">
                  <c:v>0.12975670617592014</c:v>
                </c:pt>
                <c:pt idx="5">
                  <c:v>0.17383669885864794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1-413F-B298-5A52CD2A749F}"/>
            </c:ext>
          </c:extLst>
        </c:ser>
        <c:ser>
          <c:idx val="2"/>
          <c:order val="2"/>
          <c:tx>
            <c:strRef>
              <c:f>Disease!$D$1</c:f>
              <c:strCache>
                <c:ptCount val="1"/>
                <c:pt idx="0">
                  <c:v>Pneumonia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Disease!$D$2:$D$7</c:f>
              <c:numCache>
                <c:formatCode>0%</c:formatCode>
                <c:ptCount val="6"/>
                <c:pt idx="0">
                  <c:v>0.2059071729957806</c:v>
                </c:pt>
                <c:pt idx="1">
                  <c:v>0.21299638989169675</c:v>
                </c:pt>
                <c:pt idx="2">
                  <c:v>0.17600786627335299</c:v>
                </c:pt>
                <c:pt idx="3">
                  <c:v>0.19476567255021301</c:v>
                </c:pt>
                <c:pt idx="4">
                  <c:v>0.17592014971927636</c:v>
                </c:pt>
                <c:pt idx="5">
                  <c:v>0.17734855136084285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51-413F-B298-5A52CD2A749F}"/>
            </c:ext>
          </c:extLst>
        </c:ser>
        <c:ser>
          <c:idx val="3"/>
          <c:order val="3"/>
          <c:tx>
            <c:strRef>
              <c:f>Disease!$E$1</c:f>
              <c:strCache>
                <c:ptCount val="1"/>
                <c:pt idx="0">
                  <c:v>Pandemic Flu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Disease!$E$2:$E$7</c:f>
              <c:numCache>
                <c:formatCode>0%</c:formatCode>
                <c:ptCount val="6"/>
                <c:pt idx="0">
                  <c:v>0.38059071729957805</c:v>
                </c:pt>
                <c:pt idx="1">
                  <c:v>0.37906137184115524</c:v>
                </c:pt>
                <c:pt idx="2">
                  <c:v>0.39134709931170109</c:v>
                </c:pt>
                <c:pt idx="3">
                  <c:v>0.35666463785757763</c:v>
                </c:pt>
                <c:pt idx="4">
                  <c:v>0.37180286961946352</c:v>
                </c:pt>
                <c:pt idx="5">
                  <c:v>0.36259877085162423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51-413F-B298-5A52CD2A749F}"/>
            </c:ext>
          </c:extLst>
        </c:ser>
        <c:ser>
          <c:idx val="4"/>
          <c:order val="4"/>
          <c:tx>
            <c:strRef>
              <c:f>Disease!$F$1</c:f>
              <c:strCache>
                <c:ptCount val="1"/>
                <c:pt idx="0">
                  <c:v>SARS/MERS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Disease!$F$2:$F$7</c:f>
              <c:numCache>
                <c:formatCode>0%</c:formatCode>
                <c:ptCount val="6"/>
                <c:pt idx="0">
                  <c:v>0.38143459915611816</c:v>
                </c:pt>
                <c:pt idx="1">
                  <c:v>0.41335740072202165</c:v>
                </c:pt>
                <c:pt idx="2">
                  <c:v>0.43657817109144542</c:v>
                </c:pt>
                <c:pt idx="3">
                  <c:v>0.41144248326232502</c:v>
                </c:pt>
                <c:pt idx="4">
                  <c:v>0.35246412975670616</c:v>
                </c:pt>
                <c:pt idx="5">
                  <c:v>0.35645302897278314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51-413F-B298-5A52CD2A749F}"/>
            </c:ext>
          </c:extLst>
        </c:ser>
        <c:ser>
          <c:idx val="5"/>
          <c:order val="5"/>
          <c:tx>
            <c:strRef>
              <c:f>Disease!$G$1</c:f>
              <c:strCache>
                <c:ptCount val="1"/>
                <c:pt idx="0">
                  <c:v>Ebola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cat>
            <c:numRef>
              <c:f>Disease!$A$2:$A$7</c:f>
              <c:numCache>
                <c:formatCode>[$-409]d\-mmm;@</c:formatCode>
                <c:ptCount val="6"/>
                <c:pt idx="0">
                  <c:v>43927</c:v>
                </c:pt>
                <c:pt idx="1">
                  <c:v>43938</c:v>
                </c:pt>
                <c:pt idx="2">
                  <c:v>43948</c:v>
                </c:pt>
                <c:pt idx="3">
                  <c:v>43998</c:v>
                </c:pt>
                <c:pt idx="4">
                  <c:v>44041</c:v>
                </c:pt>
                <c:pt idx="5">
                  <c:v>44119</c:v>
                </c:pt>
              </c:numCache>
            </c:numRef>
          </c:cat>
          <c:val>
            <c:numRef>
              <c:f>Disease!$G$2:$G$7</c:f>
              <c:numCache>
                <c:formatCode>0%</c:formatCode>
                <c:ptCount val="6"/>
                <c:pt idx="0">
                  <c:v>0.19324894514767932</c:v>
                </c:pt>
                <c:pt idx="1">
                  <c:v>0.19494584837545126</c:v>
                </c:pt>
                <c:pt idx="2">
                  <c:v>0.20058997050147492</c:v>
                </c:pt>
                <c:pt idx="3">
                  <c:v>0.17954960438222764</c:v>
                </c:pt>
                <c:pt idx="4">
                  <c:v>0.16344354335620712</c:v>
                </c:pt>
                <c:pt idx="5">
                  <c:v>0.16066725197541704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51-413F-B298-5A52CD2A7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854864"/>
        <c:axId val="962852240"/>
      </c:lineChart>
      <c:dateAx>
        <c:axId val="962854864"/>
        <c:scaling>
          <c:orientation val="minMax"/>
          <c:max val="44124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852240"/>
        <c:crosses val="autoZero"/>
        <c:auto val="1"/>
        <c:lblOffset val="100"/>
        <c:baseTimeUnit val="days"/>
      </c:dateAx>
      <c:valAx>
        <c:axId val="962852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85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Symptoms!$B$1:$K$1</c:f>
              <c:strCache>
                <c:ptCount val="10"/>
                <c:pt idx="0">
                  <c:v>Respiratory</c:v>
                </c:pt>
                <c:pt idx="1">
                  <c:v>Fever</c:v>
                </c:pt>
                <c:pt idx="2">
                  <c:v>Aches and Pain</c:v>
                </c:pt>
                <c:pt idx="3">
                  <c:v>Sore Throat</c:v>
                </c:pt>
                <c:pt idx="4">
                  <c:v>Fatigue</c:v>
                </c:pt>
                <c:pt idx="5">
                  <c:v>Loss of Taste and Smell</c:v>
                </c:pt>
                <c:pt idx="6">
                  <c:v>Generally Feeling Bad</c:v>
                </c:pt>
                <c:pt idx="7">
                  <c:v>Gastrointestinal</c:v>
                </c:pt>
                <c:pt idx="8">
                  <c:v>Chills</c:v>
                </c:pt>
                <c:pt idx="9">
                  <c:v>Weakness</c:v>
                </c:pt>
              </c:strCache>
            </c:strRef>
          </c:cat>
          <c:val>
            <c:numRef>
              <c:f>Symptoms!$B$2:$K$2</c:f>
              <c:numCache>
                <c:formatCode>0%</c:formatCode>
                <c:ptCount val="10"/>
                <c:pt idx="0">
                  <c:v>0.94430379746835447</c:v>
                </c:pt>
                <c:pt idx="1">
                  <c:v>0.92911392405063287</c:v>
                </c:pt>
                <c:pt idx="2">
                  <c:v>0.25316455696202533</c:v>
                </c:pt>
                <c:pt idx="3">
                  <c:v>0.10632911392405063</c:v>
                </c:pt>
                <c:pt idx="4">
                  <c:v>0.1021097046413502</c:v>
                </c:pt>
                <c:pt idx="5">
                  <c:v>3.7974683544303799E-2</c:v>
                </c:pt>
                <c:pt idx="6">
                  <c:v>3.6286919831223625E-2</c:v>
                </c:pt>
                <c:pt idx="7">
                  <c:v>2.4472573839662448E-2</c:v>
                </c:pt>
                <c:pt idx="8">
                  <c:v>1.9409282700421943E-2</c:v>
                </c:pt>
                <c:pt idx="9">
                  <c:v>1.5189873417721518E-2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8-4919-AAEE-B3C32F0EF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7915912"/>
        <c:axId val="837919520"/>
      </c:barChart>
      <c:catAx>
        <c:axId val="837915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919520"/>
        <c:crosses val="autoZero"/>
        <c:auto val="1"/>
        <c:lblAlgn val="ctr"/>
        <c:lblOffset val="100"/>
        <c:noMultiLvlLbl val="0"/>
      </c:catAx>
      <c:valAx>
        <c:axId val="83791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9159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Prevent!$B$1:$I$1</c:f>
              <c:strCache>
                <c:ptCount val="8"/>
                <c:pt idx="0">
                  <c:v>Social Distancing</c:v>
                </c:pt>
                <c:pt idx="1">
                  <c:v>Personal Hygiene</c:v>
                </c:pt>
                <c:pt idx="2">
                  <c:v>Cover Cough</c:v>
                </c:pt>
                <c:pt idx="3">
                  <c:v>PPE</c:v>
                </c:pt>
                <c:pt idx="4">
                  <c:v>Disinfect Surfaces</c:v>
                </c:pt>
                <c:pt idx="5">
                  <c:v>Healthy Living</c:v>
                </c:pt>
                <c:pt idx="6">
                  <c:v>Avoid Contamination</c:v>
                </c:pt>
                <c:pt idx="7">
                  <c:v>Medical Intervention</c:v>
                </c:pt>
              </c:strCache>
            </c:strRef>
          </c:cat>
          <c:val>
            <c:numRef>
              <c:f>Prevent!$B$2:$I$2</c:f>
              <c:numCache>
                <c:formatCode>0%</c:formatCode>
                <c:ptCount val="8"/>
                <c:pt idx="0">
                  <c:v>0.95021097046413505</c:v>
                </c:pt>
                <c:pt idx="1">
                  <c:v>0.85232067510548526</c:v>
                </c:pt>
                <c:pt idx="2">
                  <c:v>0.16371308016877636</c:v>
                </c:pt>
                <c:pt idx="3">
                  <c:v>0.13417721518987341</c:v>
                </c:pt>
                <c:pt idx="4">
                  <c:v>9.535864978902954E-2</c:v>
                </c:pt>
                <c:pt idx="5">
                  <c:v>4.3881856540084391E-2</c:v>
                </c:pt>
                <c:pt idx="6">
                  <c:v>3.9662447257383965E-2</c:v>
                </c:pt>
                <c:pt idx="7">
                  <c:v>5.9071729957805904E-3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2-47FA-8CEF-171D57550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8047712"/>
        <c:axId val="828045088"/>
      </c:barChart>
      <c:catAx>
        <c:axId val="828047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45088"/>
        <c:crosses val="autoZero"/>
        <c:auto val="1"/>
        <c:lblAlgn val="ctr"/>
        <c:lblOffset val="100"/>
        <c:noMultiLvlLbl val="0"/>
      </c:catAx>
      <c:valAx>
        <c:axId val="82804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0477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A-4CBB-B4BF-F138FE046F04}"/>
              </c:ext>
            </c:extLst>
          </c:dPt>
          <c:cat>
            <c:strRef>
              <c:f>Location!$B$1:$Q$1</c:f>
              <c:strCache>
                <c:ptCount val="16"/>
                <c:pt idx="0">
                  <c:v>Crowded Spaces</c:v>
                </c:pt>
                <c:pt idx="1">
                  <c:v>Medical</c:v>
                </c:pt>
                <c:pt idx="2">
                  <c:v>Public Transportation</c:v>
                </c:pt>
                <c:pt idx="3">
                  <c:v>Geographic</c:v>
                </c:pt>
                <c:pt idx="4">
                  <c:v>Other Store</c:v>
                </c:pt>
                <c:pt idx="5">
                  <c:v>Bars and Restaurants</c:v>
                </c:pt>
                <c:pt idx="6">
                  <c:v>Work</c:v>
                </c:pt>
                <c:pt idx="7">
                  <c:v>Grocery</c:v>
                </c:pt>
                <c:pt idx="8">
                  <c:v>Other Building</c:v>
                </c:pt>
                <c:pt idx="9">
                  <c:v>School</c:v>
                </c:pt>
                <c:pt idx="10">
                  <c:v>Church</c:v>
                </c:pt>
                <c:pt idx="11">
                  <c:v>Urban Area</c:v>
                </c:pt>
                <c:pt idx="12">
                  <c:v>Ship</c:v>
                </c:pt>
                <c:pt idx="13">
                  <c:v>Outdoor Gathering</c:v>
                </c:pt>
                <c:pt idx="14">
                  <c:v>Gym</c:v>
                </c:pt>
                <c:pt idx="15">
                  <c:v>Home</c:v>
                </c:pt>
              </c:strCache>
            </c:strRef>
          </c:cat>
          <c:val>
            <c:numRef>
              <c:f>Location!$B$2:$Q$2</c:f>
              <c:numCache>
                <c:formatCode>0%</c:formatCode>
                <c:ptCount val="16"/>
                <c:pt idx="0">
                  <c:v>0.47510548523206753</c:v>
                </c:pt>
                <c:pt idx="1">
                  <c:v>0.27679324894514767</c:v>
                </c:pt>
                <c:pt idx="2">
                  <c:v>0.21265822784810126</c:v>
                </c:pt>
                <c:pt idx="3">
                  <c:v>0.18565400843881857</c:v>
                </c:pt>
                <c:pt idx="4">
                  <c:v>0.18396624472573839</c:v>
                </c:pt>
                <c:pt idx="5">
                  <c:v>0.16962025316455695</c:v>
                </c:pt>
                <c:pt idx="6">
                  <c:v>0.16708860759493671</c:v>
                </c:pt>
                <c:pt idx="7">
                  <c:v>0.14852320675105485</c:v>
                </c:pt>
                <c:pt idx="8">
                  <c:v>0.11476793248945148</c:v>
                </c:pt>
                <c:pt idx="9">
                  <c:v>0.1021097046413502</c:v>
                </c:pt>
                <c:pt idx="10">
                  <c:v>9.2827004219409287E-2</c:v>
                </c:pt>
                <c:pt idx="11">
                  <c:v>3.2067510548523206E-2</c:v>
                </c:pt>
                <c:pt idx="12">
                  <c:v>2.9535864978902954E-2</c:v>
                </c:pt>
                <c:pt idx="13">
                  <c:v>2.6160337552742614E-2</c:v>
                </c:pt>
                <c:pt idx="14">
                  <c:v>2.4472573839662448E-2</c:v>
                </c:pt>
                <c:pt idx="15">
                  <c:v>2.3628691983122362E-2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0A-4CBB-B4BF-F138FE046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2106992"/>
        <c:axId val="792109944"/>
      </c:barChart>
      <c:catAx>
        <c:axId val="79210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109944"/>
        <c:crosses val="autoZero"/>
        <c:auto val="1"/>
        <c:lblAlgn val="ctr"/>
        <c:lblOffset val="100"/>
        <c:noMultiLvlLbl val="0"/>
      </c:catAx>
      <c:valAx>
        <c:axId val="792109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10699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48372297695842E-2"/>
          <c:y val="4.4041877315671114E-2"/>
          <c:w val="0.61754941155542242"/>
          <c:h val="0.84801846077965082"/>
        </c:manualLayout>
      </c:layout>
      <c:areaChart>
        <c:grouping val="stacked"/>
        <c:varyColors val="0"/>
        <c:ser>
          <c:idx val="0"/>
          <c:order val="0"/>
          <c:tx>
            <c:strRef>
              <c:f>'Initial classifcation by wave'!$A$3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'Initial classifcation by wave'!$B$2:$G$2</c:f>
              <c:strCache>
                <c:ptCount val="6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</c:strCache>
            </c:strRef>
          </c:cat>
          <c:val>
            <c:numRef>
              <c:f>'Initial classifcation by wave'!$B$3:$G$3</c:f>
              <c:numCache>
                <c:formatCode>0%</c:formatCode>
                <c:ptCount val="6"/>
                <c:pt idx="0">
                  <c:v>0.82841068917018279</c:v>
                </c:pt>
                <c:pt idx="1">
                  <c:v>0.85649819494584833</c:v>
                </c:pt>
                <c:pt idx="2">
                  <c:v>0.87577843330055716</c:v>
                </c:pt>
                <c:pt idx="3">
                  <c:v>0.89088831762353615</c:v>
                </c:pt>
                <c:pt idx="4">
                  <c:v>0.88601780074648295</c:v>
                </c:pt>
                <c:pt idx="5">
                  <c:v>0.87649985367281236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E-42CC-9C34-7AA4F9BE3AAB}"/>
            </c:ext>
          </c:extLst>
        </c:ser>
        <c:ser>
          <c:idx val="1"/>
          <c:order val="1"/>
          <c:tx>
            <c:strRef>
              <c:f>'Initial classifcation by wave'!$A$4</c:f>
              <c:strCache>
                <c:ptCount val="1"/>
                <c:pt idx="0">
                  <c:v>Misclassified Positive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'Initial classifcation by wave'!$B$2:$G$2</c:f>
              <c:strCache>
                <c:ptCount val="6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</c:strCache>
            </c:strRef>
          </c:cat>
          <c:val>
            <c:numRef>
              <c:f>'Initial classifcation by wave'!$B$4:$G$4</c:f>
              <c:numCache>
                <c:formatCode>0%</c:formatCode>
                <c:ptCount val="6"/>
                <c:pt idx="0">
                  <c:v>6.7510548523206752E-3</c:v>
                </c:pt>
                <c:pt idx="1">
                  <c:v>5.415162454873646E-3</c:v>
                </c:pt>
                <c:pt idx="2">
                  <c:v>5.2441822353326778E-3</c:v>
                </c:pt>
                <c:pt idx="3">
                  <c:v>1.7137960582690661E-3</c:v>
                </c:pt>
                <c:pt idx="4">
                  <c:v>2.8710881424059719E-3</c:v>
                </c:pt>
                <c:pt idx="5">
                  <c:v>2.6338893766461808E-3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E-42CC-9C34-7AA4F9BE3AAB}"/>
            </c:ext>
          </c:extLst>
        </c:ser>
        <c:ser>
          <c:idx val="2"/>
          <c:order val="2"/>
          <c:tx>
            <c:strRef>
              <c:f>'Initial classifcation by wave'!$A$5</c:f>
              <c:strCache>
                <c:ptCount val="1"/>
                <c:pt idx="0">
                  <c:v>Misclassified Negative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'Initial classifcation by wave'!$B$2:$G$2</c:f>
              <c:strCache>
                <c:ptCount val="6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</c:strCache>
            </c:strRef>
          </c:cat>
          <c:val>
            <c:numRef>
              <c:f>'Initial classifcation by wave'!$B$5:$G$5</c:f>
              <c:numCache>
                <c:formatCode>0%</c:formatCode>
                <c:ptCount val="6"/>
                <c:pt idx="0">
                  <c:v>8.748241912798875E-2</c:v>
                </c:pt>
                <c:pt idx="1">
                  <c:v>9.3561973525872449E-2</c:v>
                </c:pt>
                <c:pt idx="2">
                  <c:v>4.2608980662078008E-2</c:v>
                </c:pt>
                <c:pt idx="3">
                  <c:v>2.9705798343330477E-2</c:v>
                </c:pt>
                <c:pt idx="4">
                  <c:v>3.4453057708871665E-2</c:v>
                </c:pt>
                <c:pt idx="5">
                  <c:v>3.482587064676617E-2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E-42CC-9C34-7AA4F9BE3AAB}"/>
            </c:ext>
          </c:extLst>
        </c:ser>
        <c:ser>
          <c:idx val="3"/>
          <c:order val="3"/>
          <c:tx>
            <c:strRef>
              <c:f>'Initial classifcation by wave'!$A$6</c:f>
              <c:strCache>
                <c:ptCount val="1"/>
                <c:pt idx="0">
                  <c:v>Chaff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'Initial classifcation by wave'!$B$2:$G$2</c:f>
              <c:strCache>
                <c:ptCount val="6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</c:strCache>
            </c:strRef>
          </c:cat>
          <c:val>
            <c:numRef>
              <c:f>'Initial classifcation by wave'!$B$6:$G$6</c:f>
              <c:numCache>
                <c:formatCode>0%</c:formatCode>
                <c:ptCount val="6"/>
                <c:pt idx="0">
                  <c:v>2.6160337552742614E-2</c:v>
                </c:pt>
                <c:pt idx="1">
                  <c:v>6.0168471720818293E-4</c:v>
                </c:pt>
                <c:pt idx="2">
                  <c:v>2.7859718125204852E-2</c:v>
                </c:pt>
                <c:pt idx="3">
                  <c:v>3.0562696372465011E-2</c:v>
                </c:pt>
                <c:pt idx="4">
                  <c:v>2.9572207866781511E-2</c:v>
                </c:pt>
                <c:pt idx="5">
                  <c:v>3.6289142522680715E-2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E-42CC-9C34-7AA4F9BE3AAB}"/>
            </c:ext>
          </c:extLst>
        </c:ser>
        <c:ser>
          <c:idx val="4"/>
          <c:order val="4"/>
          <c:tx>
            <c:strRef>
              <c:f>'Initial classifcation by wave'!$A$7</c:f>
              <c:strCache>
                <c:ptCount val="1"/>
                <c:pt idx="0">
                  <c:v>Nonresponse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'Initial classifcation by wave'!$B$2:$G$2</c:f>
              <c:strCache>
                <c:ptCount val="6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</c:strCache>
            </c:strRef>
          </c:cat>
          <c:val>
            <c:numRef>
              <c:f>'Initial classifcation by wave'!$B$7:$G$7</c:f>
              <c:numCache>
                <c:formatCode>0%</c:formatCode>
                <c:ptCount val="6"/>
                <c:pt idx="0">
                  <c:v>5.1195499296765118E-2</c:v>
                </c:pt>
                <c:pt idx="1">
                  <c:v>4.3922984356197355E-2</c:v>
                </c:pt>
                <c:pt idx="2">
                  <c:v>4.8508685676827271E-2</c:v>
                </c:pt>
                <c:pt idx="3">
                  <c:v>4.7129391602399318E-2</c:v>
                </c:pt>
                <c:pt idx="4">
                  <c:v>4.7085845535457936E-2</c:v>
                </c:pt>
                <c:pt idx="5">
                  <c:v>4.975124378109453E-2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E-42CC-9C34-7AA4F9BE3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747632"/>
        <c:axId val="626750584"/>
      </c:areaChart>
      <c:catAx>
        <c:axId val="626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750584"/>
        <c:crosses val="autoZero"/>
        <c:auto val="1"/>
        <c:lblAlgn val="ctr"/>
        <c:lblOffset val="100"/>
        <c:noMultiLvlLbl val="0"/>
      </c:catAx>
      <c:valAx>
        <c:axId val="626750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74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0651-1337-4B0D-A2E3-AAB571D1911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AA47-B9FA-48CD-A823-C10B5F41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COVID-19, people faced a novel threat with limited, uncertain, and changing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Analogies to familiar diseases can promote understanding and motivation by tapping existing belief networks (i.e., mental models)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Early health communications often emphasized comparisons to seasonal influenza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Early newspaper articles associated COVID-19 with pandemic influenza, SARS, MERS, and Ebola (De Ridder, 2020)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But analogies can backfire when associations do not apply to the new context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Mental models should inform risk perception and risk-related behavior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Assessing mental models usually starts with in-depth qualitative interviews, small samples, and laborious coding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we get (at least some of) this insight from large, probability-based online panels?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Started with human coded data from past projects, where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Used character- and word-based similarity strategies to predict codes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Human review verified machine-applied codes, refined algorithms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wave 1, the machine correctly classified most responses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E.g., 83.5% for disease associations, 87.6% for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Human review added a 6.7-to-9.9 percentage point improvement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By wave 3, classification improved and stabilized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E.g., 88.1% for diseases, 97.4% for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Human correction was modest (&lt;2%)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Started with human coded data from past projects, where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Used character- and word-based similarity strategies to predict codes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Human review verified machine-applied codes, refined algorithms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wave 1, the machine correctly classified most responses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E.g., 83.5% for disease associations, 87.6% for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Human review added a 6.7-to-9.9 percentage point improvement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By wave 3, classification improved and stabilized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E.g., 88.1% for diseases, 97.4% for 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Human correction was modest (&lt;2%)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diseases were most often generated together, as were the emerging diseases, and were negatively correlated with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waves and codes, 17.5% of the time people with a given code in one wave do not have that code in the next wave.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differently, overall we have about 82.5% consistency wave-on-wave within a code.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codes, the greatest average consistency was for cold (88.1%)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(85.7%), and lowest consistency for seasonal flu (75.8%) and pandemic flu (79.5%).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Such open-ended questions are quickly able to gather key elements of people’s mental models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Respondent-driven responses, rather than researcher-driven categories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Five simple questions captured a lot of information, but the data are complex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Relatively basic natural language processing could recreate much of what a human coder would 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Modest, iterative human feedback helped calibrate the algorithm, which at some point no longer needs close human supervision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future applications, could take this approach to provide “real-time” assessment of mental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Tackle the multi-dimensionality of resulting coded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Apply data reduction to coded qualitative data, with the goal of a few summary variables capturing differences in mental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this reduced set of summary variables predictively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Contextual effects on mental models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Relationships of disease analogies to other mental model beliefs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Mental models predicting risk perception and health behavior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Package up algorithms for future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NLP application could increase coding reliability and efficiency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useful for quick turn-around surveys regarding emerging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graphical depiction of this process for coding disease associations.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(Blue) The vast majority of responses were correctly coded by the machine first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(Red) Our aim was to minimize misclassifications into categories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1% or less each wave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(Grey and Yellow) Erred towards an “Uncertain” category for a human to focus 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Our focus for improvement was on better classifying those (Grey)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That said, a relatively stable 3% remained chaff (mostly nonsense, Yellow)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(Green) A relatively stable 5% are non-responses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BAA47-B9FA-48CD-A823-C10B5F41E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65E8-7B48-42A7-A795-81A0D1856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1D1FE-CA0C-4251-BE1A-FACEBD101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C5E2-69FB-4589-958B-317F7DA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BE0D-0411-4AE7-BF7F-4B95E48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E3C8-2943-4162-A9B6-E9DDABB3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E536-EB38-4803-BC36-4741B834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60901-62EE-496E-B9C2-8386943E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5705-8264-4094-B8CD-726E46EF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9BB7-CA84-4A3F-8F20-F4CF6D0D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0F2E-8B60-43B9-8BA5-E437096A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0A3EE-DA4E-4B30-BB86-24467BA1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0790E-8E52-49FB-8D01-C9553B26E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4511-0450-4028-893B-B90C7051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6ECA-3A7A-48A4-8FE7-4D2FFFAC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7B27-BFAC-43C1-8A01-EE22D5C9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dcorp26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616" y="2344532"/>
            <a:ext cx="1782968" cy="17829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752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7D7F-6313-4176-8F42-366007CD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81F1-6B9A-4804-A709-FDDFAD09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EB45-7796-4658-844D-686CDC51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3B5C-BA64-431B-8706-9ECD79F0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2E57-4C68-419E-B9FA-D8C822B6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2016-377E-420C-85ED-0BB8A938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6B9DF-4DF1-466E-BDD4-604E601F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0055-9625-4569-A0BE-D661E950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AC83-54BB-4F97-A419-57E76C3C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91A3-81CA-4A69-8544-7AD88D2C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B61E-5C86-49DB-9B21-19A735BC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0E4F-6D75-40A5-A4B9-D31CAA8F5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6DE93-BEEF-4118-8791-7428894A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9D39E-3E6A-4EA0-A55D-D82CF845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501EA-823F-430A-88D3-B1214642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E9E1B-37C3-43AC-B687-7A6C15BD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35AF-D183-42E2-B2C9-45F1CA53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D8B1-3641-4C46-9493-933CED70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38708-ECE0-4D8E-8C46-735B9200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37AE7-4A1F-4C0A-A2A7-7E19EEAD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347F1-3CDA-4444-A913-9A7AA0A84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AC11D-F0E6-423A-A4EB-0E874353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0B9C6-FEAD-4513-B672-2DB506DE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C8D5A-51B9-44C1-8876-586D3B1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1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28A7-7C43-4A3B-A35D-9F8883F8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DB065-A42F-4EE9-9BE3-0B80DBB6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CC127-94AB-47CD-9EE3-00C5987C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05880-9DB3-4185-B6CD-44DE2D3A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1EC3F-63F7-41EF-815C-7F6F8A6C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61403-C060-481E-9B97-88544E93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8A0F6-34FB-4FEE-91B4-FB9CAFB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A717-88FF-43A6-A8E9-3FED75D5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AE53-2583-4F26-BE26-C076FA8B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50FCC-6638-4848-8811-C12F2A733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EB66-9CA8-4DD4-91E9-B17E7D07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DD752-EDB9-4892-8FC6-B5745CC7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45637-C0CC-444D-9F77-5EB6E440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8161-F77E-4B50-95A6-5519BEBC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71785-7F25-4450-8C82-2F08D04EC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FAF32-D73E-4754-AEF6-DA6C16499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E86AF-545A-463D-920E-B39986B7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9A0A1-4908-4BEC-841A-A9B2B0EA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47976-5692-4807-B1D9-46D56FA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FF4E1-2F49-4718-B0E2-28897EE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B4DEF-3EA0-492A-84A5-9EB8C58F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CCED-1E46-42A7-9CEF-DBFD9055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16578-7549-48AB-BEDD-8B3CF014E6B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55BA1-82F9-4183-BC6F-F3907120C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7E24C-991E-4C9D-AE47-E5BB36BAD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4525-7799-4384-9462-8ED7A5EE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41B77-C0D6-417C-97F9-AA84A2C5B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D5B2C7-C409-4993-A33F-EA5899E7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" y="132103"/>
            <a:ext cx="10856976" cy="1655762"/>
          </a:xfrm>
          <a:solidFill>
            <a:schemeClr val="tx1">
              <a:alpha val="46000"/>
            </a:schemeClr>
          </a:solidFill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Using Online Panel Surveys to Track Emerging Public Mental Models of COVID-19 Using Open-ended Response Modes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F6D3F5-71DA-407D-B8EF-7EE3189D9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3216" y="3333201"/>
            <a:ext cx="4273296" cy="2697616"/>
          </a:xfrm>
        </p:spPr>
        <p:txBody>
          <a:bodyPr>
            <a:normAutofit/>
          </a:bodyPr>
          <a:lstStyle/>
          <a:p>
            <a:pPr algn="r"/>
            <a:r>
              <a:rPr lang="en-US" sz="2900" dirty="0">
                <a:solidFill>
                  <a:schemeClr val="bg1"/>
                </a:solidFill>
              </a:rPr>
              <a:t>Andrew M. Parker</a:t>
            </a:r>
          </a:p>
          <a:p>
            <a:pPr algn="r"/>
            <a:r>
              <a:rPr lang="en-US" sz="2900" dirty="0">
                <a:solidFill>
                  <a:schemeClr val="bg1"/>
                </a:solidFill>
              </a:rPr>
              <a:t>Keller Scholl</a:t>
            </a:r>
          </a:p>
          <a:p>
            <a:pPr algn="r"/>
            <a:r>
              <a:rPr lang="en-US" sz="2900" dirty="0" err="1">
                <a:solidFill>
                  <a:schemeClr val="bg1"/>
                </a:solidFill>
              </a:rPr>
              <a:t>W</a:t>
            </a:r>
            <a:r>
              <a:rPr lang="en-US" sz="2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2900" dirty="0" err="1">
                <a:solidFill>
                  <a:schemeClr val="bg1"/>
                </a:solidFill>
              </a:rPr>
              <a:t>ndi</a:t>
            </a:r>
            <a:r>
              <a:rPr lang="en-US" sz="2900" dirty="0">
                <a:solidFill>
                  <a:schemeClr val="bg1"/>
                </a:solidFill>
              </a:rPr>
              <a:t> Bruine de Bruin</a:t>
            </a:r>
          </a:p>
          <a:p>
            <a:pPr algn="r"/>
            <a:r>
              <a:rPr lang="en-US" sz="2900" dirty="0">
                <a:solidFill>
                  <a:schemeClr val="bg1"/>
                </a:solidFill>
              </a:rPr>
              <a:t>Katherine G. Carman</a:t>
            </a:r>
          </a:p>
          <a:p>
            <a:pPr algn="r"/>
            <a:r>
              <a:rPr lang="en-US" sz="2900" dirty="0">
                <a:solidFill>
                  <a:schemeClr val="bg1"/>
                </a:solidFill>
              </a:rPr>
              <a:t>Melissa L. Finucane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95C81-E517-4BA4-B62C-0416FCBAD37C}"/>
              </a:ext>
            </a:extLst>
          </p:cNvPr>
          <p:cNvSpPr/>
          <p:nvPr/>
        </p:nvSpPr>
        <p:spPr>
          <a:xfrm>
            <a:off x="7540752" y="6202677"/>
            <a:ext cx="4175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CIPHER, March 5, 2021</a:t>
            </a:r>
          </a:p>
        </p:txBody>
      </p:sp>
      <p:pic>
        <p:nvPicPr>
          <p:cNvPr id="8" name="Picture 7" descr="randcorp267.jpg">
            <a:extLst>
              <a:ext uri="{FF2B5EF4-FFF2-40B4-BE49-F238E27FC236}">
                <a16:creationId xmlns:a16="http://schemas.microsoft.com/office/drawing/2014/main" id="{FEBC4E01-21F8-4834-8EF6-18A2302B4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6" y="6063170"/>
            <a:ext cx="648626" cy="648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522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72C-7CE5-43FD-8AA7-C70DAE30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7640-46B8-4DF5-A37E-D1EE851D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Challenge: Mental models are networks of beliefs, but multiple questions dramatically increases costs, especially longitudinally. </a:t>
            </a:r>
          </a:p>
          <a:p>
            <a:endParaRPr lang="en-US" dirty="0"/>
          </a:p>
          <a:p>
            <a:r>
              <a:rPr lang="en-US" dirty="0"/>
              <a:t>Solution: Develop machine coding, iteratively checked and refined by human judges, to eventually eliminate need for regular human coding</a:t>
            </a:r>
          </a:p>
          <a:p>
            <a:pPr marL="457200" lvl="1" indent="0">
              <a:buNone/>
            </a:pPr>
            <a:r>
              <a:rPr lang="en-US" u="sng" dirty="0"/>
              <a:t>Study 2</a:t>
            </a:r>
          </a:p>
          <a:p>
            <a:pPr lvl="1"/>
            <a:r>
              <a:rPr lang="en-US" dirty="0"/>
              <a:t>In wave 1, the machine correctly classified most responses </a:t>
            </a:r>
          </a:p>
          <a:p>
            <a:pPr lvl="1"/>
            <a:r>
              <a:rPr lang="en-US" dirty="0"/>
              <a:t>By wave 3, classification improved and stabilized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72C-7CE5-43FD-8AA7-C70DAE30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7640-46B8-4DF5-A37E-D1EE851D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Challenge: Multidimensionality of coded data inhibits interpretation</a:t>
            </a:r>
          </a:p>
          <a:p>
            <a:pPr lvl="1"/>
            <a:r>
              <a:rPr lang="en-US" dirty="0"/>
              <a:t>Across 5 questions, 6-10 common codes each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Solution: Exploring data reduction methods to summarize in fewer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7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72C-7CE5-43FD-8AA7-C70DAE30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7640-46B8-4DF5-A37E-D1EE851D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Challenge: Multidimensionality of coded data inhibits interpretation</a:t>
            </a:r>
          </a:p>
          <a:p>
            <a:pPr lvl="1"/>
            <a:r>
              <a:rPr lang="en-US" dirty="0"/>
              <a:t>Across 5 questions, 6-10 common codes each</a:t>
            </a:r>
          </a:p>
          <a:p>
            <a:endParaRPr lang="en-US" dirty="0"/>
          </a:p>
          <a:p>
            <a:r>
              <a:rPr lang="en-US" dirty="0"/>
              <a:t>Solution: Exploring data reduction methods to summarize in fewer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E92B-FD36-4229-90A7-B78B4A2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Seasonal Influenza was by Far the Most Common Association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BF970-754D-48CA-8B9E-4B0434D34C67}"/>
              </a:ext>
            </a:extLst>
          </p:cNvPr>
          <p:cNvSpPr/>
          <p:nvPr/>
        </p:nvSpPr>
        <p:spPr>
          <a:xfrm>
            <a:off x="1000836" y="6306427"/>
            <a:ext cx="10872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Study 1: Bruine de Bruin, Carman, &amp; Parker (manuscript under review). Mental associations of COVID-19 and relationships with self-reported protective behaviors: Evidence from a national survey. </a:t>
            </a:r>
            <a:r>
              <a:rPr lang="en-US" sz="1400" i="1" dirty="0"/>
              <a:t>Social Science &amp; Medicine</a:t>
            </a:r>
            <a:r>
              <a:rPr lang="en-US" sz="1400" dirty="0"/>
              <a:t>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28D264C-AF3C-4C0D-9290-52FE1DEE9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33591"/>
              </p:ext>
            </p:extLst>
          </p:nvPr>
        </p:nvGraphicFramePr>
        <p:xfrm>
          <a:off x="838200" y="1825625"/>
          <a:ext cx="942136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094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E92B-FD36-4229-90A7-B78B4A2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Seasonal Influenza was by Far the Most Common Association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529346-EAC5-49DE-9D00-83198B58F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82457"/>
              </p:ext>
            </p:extLst>
          </p:nvPr>
        </p:nvGraphicFramePr>
        <p:xfrm>
          <a:off x="838200" y="1825625"/>
          <a:ext cx="942136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5BF970-754D-48CA-8B9E-4B0434D34C67}"/>
              </a:ext>
            </a:extLst>
          </p:cNvPr>
          <p:cNvSpPr/>
          <p:nvPr/>
        </p:nvSpPr>
        <p:spPr>
          <a:xfrm>
            <a:off x="1000836" y="6306427"/>
            <a:ext cx="10872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Study 1: Bruine de Bruin, Carman, &amp; Parker (manuscript under review). Mental associations of COVID-19 and relationships with self-reported protective behaviors: Evidence from a national survey. </a:t>
            </a:r>
            <a:r>
              <a:rPr lang="en-US" sz="1400" i="1" dirty="0"/>
              <a:t>Social Science &amp; Medicine</a:t>
            </a:r>
            <a:r>
              <a:rPr lang="en-US" sz="1400" dirty="0"/>
              <a:t>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914E8EB-3C65-48DD-AA78-D6F982E1CF69}"/>
              </a:ext>
            </a:extLst>
          </p:cNvPr>
          <p:cNvSpPr/>
          <p:nvPr/>
        </p:nvSpPr>
        <p:spPr>
          <a:xfrm>
            <a:off x="10040112" y="2048256"/>
            <a:ext cx="347472" cy="1737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4DB16C-F738-4D87-9939-DF5B2E36CB91}"/>
              </a:ext>
            </a:extLst>
          </p:cNvPr>
          <p:cNvSpPr/>
          <p:nvPr/>
        </p:nvSpPr>
        <p:spPr>
          <a:xfrm>
            <a:off x="10040112" y="3849624"/>
            <a:ext cx="347472" cy="1737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5EF26-2663-43C1-A706-40341358E6D4}"/>
              </a:ext>
            </a:extLst>
          </p:cNvPr>
          <p:cNvSpPr txBox="1"/>
          <p:nvPr/>
        </p:nvSpPr>
        <p:spPr>
          <a:xfrm>
            <a:off x="10501952" y="247939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Tend to be mentioned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800F6-0AB7-4996-BA19-28D8D717C8A1}"/>
              </a:ext>
            </a:extLst>
          </p:cNvPr>
          <p:cNvSpPr txBox="1"/>
          <p:nvPr/>
        </p:nvSpPr>
        <p:spPr>
          <a:xfrm>
            <a:off x="10501952" y="425663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Tend to be mentioned together</a:t>
            </a:r>
          </a:p>
        </p:txBody>
      </p:sp>
    </p:spTree>
    <p:extLst>
      <p:ext uri="{BB962C8B-B14F-4D97-AF65-F5344CB8AC3E}">
        <p14:creationId xmlns:p14="http://schemas.microsoft.com/office/powerpoint/2010/main" val="304220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952-FBB4-48EE-B985-058F08B8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1: More Protective Behaviors among Those Associating with Pneumonia, SARS/MERS, and Ebola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4B5B03-EEDA-4997-85E4-4BB5A69D5F04}"/>
              </a:ext>
            </a:extLst>
          </p:cNvPr>
          <p:cNvGraphicFramePr>
            <a:graphicFrameLocks noGrp="1"/>
          </p:cNvGraphicFramePr>
          <p:nvPr/>
        </p:nvGraphicFramePr>
        <p:xfrm>
          <a:off x="1733266" y="1833906"/>
          <a:ext cx="8366077" cy="4070163"/>
        </p:xfrm>
        <a:graphic>
          <a:graphicData uri="http://schemas.openxmlformats.org/drawingml/2006/table">
            <a:tbl>
              <a:tblPr firstRow="1" firstCol="1" bandRow="1"/>
              <a:tblGrid>
                <a:gridCol w="2941621">
                  <a:extLst>
                    <a:ext uri="{9D8B030D-6E8A-4147-A177-3AD203B41FA5}">
                      <a16:colId xmlns:a16="http://schemas.microsoft.com/office/drawing/2014/main" val="426265308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80769600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594873083"/>
                    </a:ext>
                  </a:extLst>
                </a:gridCol>
                <a:gridCol w="1495099">
                  <a:extLst>
                    <a:ext uri="{9D8B030D-6E8A-4147-A177-3AD203B41FA5}">
                      <a16:colId xmlns:a16="http://schemas.microsoft.com/office/drawing/2014/main" val="3499644"/>
                    </a:ext>
                  </a:extLst>
                </a:gridCol>
                <a:gridCol w="1237819">
                  <a:extLst>
                    <a:ext uri="{9D8B030D-6E8A-4147-A177-3AD203B41FA5}">
                      <a16:colId xmlns:a16="http://schemas.microsoft.com/office/drawing/2014/main" val="353442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Washed hands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crowds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high-risk individuals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Canceled travel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519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infectious diseases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1.35)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(.90, 1.14)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(.86, 1.08)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4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cold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(.68, 97)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(1.30, 2.54)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(1.26, 1.83)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(1.15, 1.65)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(.98, 1.42)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85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Emergent infectious diseases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Pandemic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1.40)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(.89, 1.15)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(.95,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(.83, 1.07)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SARS/MERS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(1.11, 1.70)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(1.13, 1.46)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(1.00, 1.29)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(.92, 1.20)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1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(.76, 1.25)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(1.05, 1.43)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(1.06, 1.45)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73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2226DA-55E9-4F41-B480-66B14F26FE33}"/>
              </a:ext>
            </a:extLst>
          </p:cNvPr>
          <p:cNvSpPr/>
          <p:nvPr/>
        </p:nvSpPr>
        <p:spPr>
          <a:xfrm>
            <a:off x="1733266" y="5904069"/>
            <a:ext cx="88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Note: Odds ratios (95% CI) from logistic regressions, also controlling for risk perception and demographics; *** p&lt;.001; ** p&lt;.01; * p&lt;.05.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32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952-FBB4-48EE-B985-058F08B8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1: More Protective Behaviors among Those Associating with Pneumonia, SARS/MERS, and Ebola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4B5B03-EEDA-4997-85E4-4BB5A69D5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06410"/>
              </p:ext>
            </p:extLst>
          </p:nvPr>
        </p:nvGraphicFramePr>
        <p:xfrm>
          <a:off x="1733266" y="1833906"/>
          <a:ext cx="8366077" cy="4070163"/>
        </p:xfrm>
        <a:graphic>
          <a:graphicData uri="http://schemas.openxmlformats.org/drawingml/2006/table">
            <a:tbl>
              <a:tblPr firstRow="1" firstCol="1" bandRow="1"/>
              <a:tblGrid>
                <a:gridCol w="2941621">
                  <a:extLst>
                    <a:ext uri="{9D8B030D-6E8A-4147-A177-3AD203B41FA5}">
                      <a16:colId xmlns:a16="http://schemas.microsoft.com/office/drawing/2014/main" val="426265308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80769600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594873083"/>
                    </a:ext>
                  </a:extLst>
                </a:gridCol>
                <a:gridCol w="1495099">
                  <a:extLst>
                    <a:ext uri="{9D8B030D-6E8A-4147-A177-3AD203B41FA5}">
                      <a16:colId xmlns:a16="http://schemas.microsoft.com/office/drawing/2014/main" val="3499644"/>
                    </a:ext>
                  </a:extLst>
                </a:gridCol>
                <a:gridCol w="1237819">
                  <a:extLst>
                    <a:ext uri="{9D8B030D-6E8A-4147-A177-3AD203B41FA5}">
                      <a16:colId xmlns:a16="http://schemas.microsoft.com/office/drawing/2014/main" val="353442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Washed hands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crowds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high-risk individuals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Canceled travel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519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infectious diseases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1.35)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(.90, 1.14)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(.86, 1.08)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4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cold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(.68, 97)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(1.30, 2.54)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(1.26, 1.83)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(1.15, 1.65)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(.98, 1.42)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85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Emergent infectious diseases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Pandemic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1.40)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(.89, 1.15)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(.95,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(.83, 1.07)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SARS/MERS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(1.11, 1.70)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(1.13, 1.46)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(1.00, 1.29)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(.92, 1.20)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1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(.76, 1.25)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(1.05, 1.43)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(1.06, 1.45)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73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2226DA-55E9-4F41-B480-66B14F26FE33}"/>
              </a:ext>
            </a:extLst>
          </p:cNvPr>
          <p:cNvSpPr/>
          <p:nvPr/>
        </p:nvSpPr>
        <p:spPr>
          <a:xfrm>
            <a:off x="1733266" y="5904069"/>
            <a:ext cx="88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Note: Odds ratios (95% CI) from logistic regressions, also controlling for risk perception and demographics; *** p&lt;.001; ** p&lt;.01; * p&lt;.05.</a:t>
            </a:r>
            <a:endParaRPr lang="en-US" sz="16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1069B0-5D72-4DF7-B877-4B9D9AD9CA1B}"/>
              </a:ext>
            </a:extLst>
          </p:cNvPr>
          <p:cNvSpPr/>
          <p:nvPr/>
        </p:nvSpPr>
        <p:spPr>
          <a:xfrm>
            <a:off x="6239484" y="3035808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D1A23-7290-4E4D-A6AF-97B52BAD649E}"/>
              </a:ext>
            </a:extLst>
          </p:cNvPr>
          <p:cNvSpPr/>
          <p:nvPr/>
        </p:nvSpPr>
        <p:spPr>
          <a:xfrm>
            <a:off x="9041915" y="3035808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952-FBB4-48EE-B985-058F08B8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1: More Protective Behaviors among Those Associating with Pneumonia, SARS/MERS, and Ebola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4B5B03-EEDA-4997-85E4-4BB5A69D5F04}"/>
              </a:ext>
            </a:extLst>
          </p:cNvPr>
          <p:cNvGraphicFramePr>
            <a:graphicFrameLocks noGrp="1"/>
          </p:cNvGraphicFramePr>
          <p:nvPr/>
        </p:nvGraphicFramePr>
        <p:xfrm>
          <a:off x="1733266" y="1833906"/>
          <a:ext cx="8366077" cy="4070163"/>
        </p:xfrm>
        <a:graphic>
          <a:graphicData uri="http://schemas.openxmlformats.org/drawingml/2006/table">
            <a:tbl>
              <a:tblPr firstRow="1" firstCol="1" bandRow="1"/>
              <a:tblGrid>
                <a:gridCol w="2941621">
                  <a:extLst>
                    <a:ext uri="{9D8B030D-6E8A-4147-A177-3AD203B41FA5}">
                      <a16:colId xmlns:a16="http://schemas.microsoft.com/office/drawing/2014/main" val="426265308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80769600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594873083"/>
                    </a:ext>
                  </a:extLst>
                </a:gridCol>
                <a:gridCol w="1495099">
                  <a:extLst>
                    <a:ext uri="{9D8B030D-6E8A-4147-A177-3AD203B41FA5}">
                      <a16:colId xmlns:a16="http://schemas.microsoft.com/office/drawing/2014/main" val="3499644"/>
                    </a:ext>
                  </a:extLst>
                </a:gridCol>
                <a:gridCol w="1237819">
                  <a:extLst>
                    <a:ext uri="{9D8B030D-6E8A-4147-A177-3AD203B41FA5}">
                      <a16:colId xmlns:a16="http://schemas.microsoft.com/office/drawing/2014/main" val="353442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Washed hands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crowds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high-risk individuals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Canceled travel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519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infectious diseases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1.35)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(.90, 1.14)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(.86, 1.08)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4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cold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(.68, 97)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(1.30, 2.54)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(1.26, 1.83)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(1.15, 1.65)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(.98, 1.42)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85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Emergent infectious diseases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Pandemic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1.40)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(.89, 1.15)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(.95,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(.83, 1.07)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SARS/MERS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(1.11, 1.70)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(1.13, 1.46)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(1.00, 1.29)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(.92, 1.20)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1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(.76, 1.25)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(1.05, 1.43)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(1.06, 1.45)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73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2226DA-55E9-4F41-B480-66B14F26FE33}"/>
              </a:ext>
            </a:extLst>
          </p:cNvPr>
          <p:cNvSpPr/>
          <p:nvPr/>
        </p:nvSpPr>
        <p:spPr>
          <a:xfrm>
            <a:off x="1733266" y="5904069"/>
            <a:ext cx="88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Note: Odds ratios (95% CI) from logistic regressions, also controlling for risk perception and demographics; *** p&lt;.001; ** p&lt;.01; * p&lt;.05.</a:t>
            </a:r>
            <a:endParaRPr lang="en-US" sz="16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1069B0-5D72-4DF7-B877-4B9D9AD9CA1B}"/>
              </a:ext>
            </a:extLst>
          </p:cNvPr>
          <p:cNvSpPr/>
          <p:nvPr/>
        </p:nvSpPr>
        <p:spPr>
          <a:xfrm>
            <a:off x="6233864" y="353066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D1A23-7290-4E4D-A6AF-97B52BAD649E}"/>
              </a:ext>
            </a:extLst>
          </p:cNvPr>
          <p:cNvSpPr/>
          <p:nvPr/>
        </p:nvSpPr>
        <p:spPr>
          <a:xfrm>
            <a:off x="7641382" y="353066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8F490E-2D9E-429C-B17C-1266DA617812}"/>
              </a:ext>
            </a:extLst>
          </p:cNvPr>
          <p:cNvSpPr/>
          <p:nvPr/>
        </p:nvSpPr>
        <p:spPr>
          <a:xfrm>
            <a:off x="4873980" y="353066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952-FBB4-48EE-B985-058F08B8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1: More Protective Behaviors among Those Associating with Pneumonia, SARS/MERS, and Ebola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4B5B03-EEDA-4997-85E4-4BB5A69D5F04}"/>
              </a:ext>
            </a:extLst>
          </p:cNvPr>
          <p:cNvGraphicFramePr>
            <a:graphicFrameLocks noGrp="1"/>
          </p:cNvGraphicFramePr>
          <p:nvPr/>
        </p:nvGraphicFramePr>
        <p:xfrm>
          <a:off x="1733266" y="1833906"/>
          <a:ext cx="8366077" cy="4070163"/>
        </p:xfrm>
        <a:graphic>
          <a:graphicData uri="http://schemas.openxmlformats.org/drawingml/2006/table">
            <a:tbl>
              <a:tblPr firstRow="1" firstCol="1" bandRow="1"/>
              <a:tblGrid>
                <a:gridCol w="2941621">
                  <a:extLst>
                    <a:ext uri="{9D8B030D-6E8A-4147-A177-3AD203B41FA5}">
                      <a16:colId xmlns:a16="http://schemas.microsoft.com/office/drawing/2014/main" val="426265308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80769600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594873083"/>
                    </a:ext>
                  </a:extLst>
                </a:gridCol>
                <a:gridCol w="1495099">
                  <a:extLst>
                    <a:ext uri="{9D8B030D-6E8A-4147-A177-3AD203B41FA5}">
                      <a16:colId xmlns:a16="http://schemas.microsoft.com/office/drawing/2014/main" val="3499644"/>
                    </a:ext>
                  </a:extLst>
                </a:gridCol>
                <a:gridCol w="1237819">
                  <a:extLst>
                    <a:ext uri="{9D8B030D-6E8A-4147-A177-3AD203B41FA5}">
                      <a16:colId xmlns:a16="http://schemas.microsoft.com/office/drawing/2014/main" val="353442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Washed hands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crowds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high-risk individuals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Canceled travel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519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infectious diseases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1.35)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(.90, 1.14)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(.86, 1.08)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4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cold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(.68, 97)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(1.30, 2.54)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(1.26, 1.83)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(1.15, 1.65)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(.98, 1.42)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85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Emergent infectious diseases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Pandemic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1.40)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(.89, 1.15)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(.95,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(.83, 1.07)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SARS/MERS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(1.11, 1.70)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(1.13, 1.46)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(1.00, 1.29)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(.92, 1.20)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1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(.76, 1.25)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(1.05, 1.43)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(1.06, 1.45)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73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2226DA-55E9-4F41-B480-66B14F26FE33}"/>
              </a:ext>
            </a:extLst>
          </p:cNvPr>
          <p:cNvSpPr/>
          <p:nvPr/>
        </p:nvSpPr>
        <p:spPr>
          <a:xfrm>
            <a:off x="1733266" y="5904069"/>
            <a:ext cx="88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Note: Odds ratios (95% CI) from logistic regressions, also controlling for risk perception and demographics; *** p&lt;.001; ** p&lt;.01; * p&lt;.05.</a:t>
            </a:r>
            <a:endParaRPr lang="en-US" sz="16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1069B0-5D72-4DF7-B877-4B9D9AD9CA1B}"/>
              </a:ext>
            </a:extLst>
          </p:cNvPr>
          <p:cNvSpPr/>
          <p:nvPr/>
        </p:nvSpPr>
        <p:spPr>
          <a:xfrm>
            <a:off x="6233864" y="481082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D1A23-7290-4E4D-A6AF-97B52BAD649E}"/>
              </a:ext>
            </a:extLst>
          </p:cNvPr>
          <p:cNvSpPr/>
          <p:nvPr/>
        </p:nvSpPr>
        <p:spPr>
          <a:xfrm>
            <a:off x="7641382" y="481082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8F490E-2D9E-429C-B17C-1266DA617812}"/>
              </a:ext>
            </a:extLst>
          </p:cNvPr>
          <p:cNvSpPr/>
          <p:nvPr/>
        </p:nvSpPr>
        <p:spPr>
          <a:xfrm>
            <a:off x="4873980" y="4810820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952-FBB4-48EE-B985-058F08B8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1: More Protective Behaviors among Those Associating with Pneumonia, SARS/MERS, and Ebola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4B5B03-EEDA-4997-85E4-4BB5A69D5F04}"/>
              </a:ext>
            </a:extLst>
          </p:cNvPr>
          <p:cNvGraphicFramePr>
            <a:graphicFrameLocks noGrp="1"/>
          </p:cNvGraphicFramePr>
          <p:nvPr/>
        </p:nvGraphicFramePr>
        <p:xfrm>
          <a:off x="1733266" y="1833906"/>
          <a:ext cx="8366077" cy="4070163"/>
        </p:xfrm>
        <a:graphic>
          <a:graphicData uri="http://schemas.openxmlformats.org/drawingml/2006/table">
            <a:tbl>
              <a:tblPr firstRow="1" firstCol="1" bandRow="1"/>
              <a:tblGrid>
                <a:gridCol w="2941621">
                  <a:extLst>
                    <a:ext uri="{9D8B030D-6E8A-4147-A177-3AD203B41FA5}">
                      <a16:colId xmlns:a16="http://schemas.microsoft.com/office/drawing/2014/main" val="426265308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807696005"/>
                    </a:ext>
                  </a:extLst>
                </a:gridCol>
                <a:gridCol w="1345769">
                  <a:extLst>
                    <a:ext uri="{9D8B030D-6E8A-4147-A177-3AD203B41FA5}">
                      <a16:colId xmlns:a16="http://schemas.microsoft.com/office/drawing/2014/main" val="1594873083"/>
                    </a:ext>
                  </a:extLst>
                </a:gridCol>
                <a:gridCol w="1495099">
                  <a:extLst>
                    <a:ext uri="{9D8B030D-6E8A-4147-A177-3AD203B41FA5}">
                      <a16:colId xmlns:a16="http://schemas.microsoft.com/office/drawing/2014/main" val="3499644"/>
                    </a:ext>
                  </a:extLst>
                </a:gridCol>
                <a:gridCol w="1237819">
                  <a:extLst>
                    <a:ext uri="{9D8B030D-6E8A-4147-A177-3AD203B41FA5}">
                      <a16:colId xmlns:a16="http://schemas.microsoft.com/office/drawing/2014/main" val="3534420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Washed hands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crowds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Avoided high-risk individuals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Canceled travel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519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infectious diseases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1.35)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(.90, 1.14)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(.86, 1.08)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4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cold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.81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(.68, 97)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(.79, 1.12)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(.63, 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Pneumonia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(1.30, 2.54)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(1.26, 1.83)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(1.15, 1.65)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(.98, 1.42)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85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Emergent infectious diseases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Pandemic influenza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(.94, 1.40)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(.89, 1.15)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(.95,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(.83, 1.07)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SARS/MERS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(1.11, 1.70)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1600" baseline="30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(1.13, 1.46)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(1.00, 1.29)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(.92, 1.20)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1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(.76, 1.25)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(1.11, 1.52)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(1.05, 1.43)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r>
                        <a:rPr lang="en-US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(1.06, 1.45)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73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2226DA-55E9-4F41-B480-66B14F26FE33}"/>
              </a:ext>
            </a:extLst>
          </p:cNvPr>
          <p:cNvSpPr/>
          <p:nvPr/>
        </p:nvSpPr>
        <p:spPr>
          <a:xfrm>
            <a:off x="1733266" y="5904069"/>
            <a:ext cx="88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Note: Odds ratios (95% CI) from logistic regressions, also controlling for risk perception and demographics; *** p&lt;.001; ** p&lt;.01; * p&lt;.05.</a:t>
            </a:r>
            <a:endParaRPr lang="en-US" sz="16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1069B0-5D72-4DF7-B877-4B9D9AD9CA1B}"/>
              </a:ext>
            </a:extLst>
          </p:cNvPr>
          <p:cNvSpPr/>
          <p:nvPr/>
        </p:nvSpPr>
        <p:spPr>
          <a:xfrm>
            <a:off x="6233864" y="5304596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D1A23-7290-4E4D-A6AF-97B52BAD649E}"/>
              </a:ext>
            </a:extLst>
          </p:cNvPr>
          <p:cNvSpPr/>
          <p:nvPr/>
        </p:nvSpPr>
        <p:spPr>
          <a:xfrm>
            <a:off x="7641382" y="5304596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8F490E-2D9E-429C-B17C-1266DA617812}"/>
              </a:ext>
            </a:extLst>
          </p:cNvPr>
          <p:cNvSpPr/>
          <p:nvPr/>
        </p:nvSpPr>
        <p:spPr>
          <a:xfrm>
            <a:off x="9007068" y="5304596"/>
            <a:ext cx="877824" cy="393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3818-73B0-4993-9EF1-BD3D4DDD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&amp; Disclaimer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A0C0E-9213-4AEC-886B-1C0EF6FC8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Effort and data collection on this project was supported by:</a:t>
            </a:r>
          </a:p>
          <a:p>
            <a:pPr lvl="1"/>
            <a:r>
              <a:rPr lang="en-US" dirty="0"/>
              <a:t>Bill &amp; Melinda Gates Foundation</a:t>
            </a:r>
          </a:p>
          <a:p>
            <a:pPr lvl="1"/>
            <a:r>
              <a:rPr lang="en-US" dirty="0"/>
              <a:t>National Institute on Aging (U01AG054580)</a:t>
            </a:r>
          </a:p>
          <a:p>
            <a:pPr lvl="1"/>
            <a:r>
              <a:rPr lang="en-US" dirty="0"/>
              <a:t>NSF RAPID (SES 2027094)</a:t>
            </a:r>
          </a:p>
          <a:p>
            <a:pPr lvl="1"/>
            <a:r>
              <a:rPr lang="en-US" dirty="0"/>
              <a:t>USC’s Schaeffer Center for Health Policy and Economics</a:t>
            </a:r>
          </a:p>
          <a:p>
            <a:pPr lvl="1"/>
            <a:r>
              <a:rPr lang="en-US" dirty="0"/>
              <a:t>Swedish </a:t>
            </a:r>
            <a:r>
              <a:rPr lang="en-US" dirty="0" err="1"/>
              <a:t>Riksbankens</a:t>
            </a:r>
            <a:r>
              <a:rPr lang="en-US" dirty="0"/>
              <a:t> </a:t>
            </a:r>
            <a:r>
              <a:rPr lang="en-US" dirty="0" err="1"/>
              <a:t>Jubileumsfond</a:t>
            </a:r>
            <a:r>
              <a:rPr lang="en-US" dirty="0"/>
              <a:t> Program on Science and Proven Experience</a:t>
            </a:r>
          </a:p>
          <a:p>
            <a:pPr marL="0" indent="0">
              <a:buNone/>
            </a:pPr>
            <a:r>
              <a:rPr lang="en-US" dirty="0"/>
              <a:t>The views expressed are those of the authors and do not necessarily represent the views of these funders.</a:t>
            </a:r>
          </a:p>
        </p:txBody>
      </p:sp>
    </p:spTree>
    <p:extLst>
      <p:ext uri="{BB962C8B-B14F-4D97-AF65-F5344CB8AC3E}">
        <p14:creationId xmlns:p14="http://schemas.microsoft.com/office/powerpoint/2010/main" val="37706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C6C8A-A565-4FE1-AF18-DF066C37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Prevalence of Disease Associations has Remained Stable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35B19D-B940-41A8-98E0-FAC3FEEA6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670646"/>
              </p:ext>
            </p:extLst>
          </p:nvPr>
        </p:nvGraphicFramePr>
        <p:xfrm>
          <a:off x="2317418" y="2204432"/>
          <a:ext cx="7557163" cy="386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4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D23D-0423-40E1-A128-86A94DE6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Early in the Pandemic, Cough and Fever Seen as Most Likely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8EFCB8-F919-457E-B57D-FB3BED292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807363"/>
              </p:ext>
            </p:extLst>
          </p:nvPr>
        </p:nvGraphicFramePr>
        <p:xfrm>
          <a:off x="2574868" y="1866332"/>
          <a:ext cx="7042264" cy="499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C92907-B818-4BAA-9619-7D4B1F81CEDB}"/>
              </a:ext>
            </a:extLst>
          </p:cNvPr>
          <p:cNvSpPr txBox="1"/>
          <p:nvPr/>
        </p:nvSpPr>
        <p:spPr>
          <a:xfrm>
            <a:off x="5747657" y="1690688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 1</a:t>
            </a:r>
          </a:p>
        </p:txBody>
      </p:sp>
    </p:spTree>
    <p:extLst>
      <p:ext uri="{BB962C8B-B14F-4D97-AF65-F5344CB8AC3E}">
        <p14:creationId xmlns:p14="http://schemas.microsoft.com/office/powerpoint/2010/main" val="185493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FC77-EAC4-451B-8ABC-8A22552C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Early in the Pandemic, People Understood Key Prevention Strategies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9144B5-AD19-4EAB-97F8-BA5FA4F3E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685096"/>
              </p:ext>
            </p:extLst>
          </p:nvPr>
        </p:nvGraphicFramePr>
        <p:xfrm>
          <a:off x="2655377" y="1690688"/>
          <a:ext cx="6881246" cy="493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028755-0F21-4C97-A19B-ABA282FCD3F3}"/>
              </a:ext>
            </a:extLst>
          </p:cNvPr>
          <p:cNvSpPr txBox="1"/>
          <p:nvPr/>
        </p:nvSpPr>
        <p:spPr>
          <a:xfrm>
            <a:off x="5733142" y="1506022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 1</a:t>
            </a:r>
          </a:p>
        </p:txBody>
      </p:sp>
    </p:spTree>
    <p:extLst>
      <p:ext uri="{BB962C8B-B14F-4D97-AF65-F5344CB8AC3E}">
        <p14:creationId xmlns:p14="http://schemas.microsoft.com/office/powerpoint/2010/main" val="247204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1F1D-EF96-40BD-92B1-70E8CE68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Study 2: Associated Locations Emphasize Crowded Spaces and Establishments, plus Medical Environments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EDCF76-2A14-4727-8753-A70C08BBC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064612"/>
              </p:ext>
            </p:extLst>
          </p:nvPr>
        </p:nvGraphicFramePr>
        <p:xfrm>
          <a:off x="2065846" y="1690688"/>
          <a:ext cx="7513581" cy="487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6CE337-3AA5-43D3-9D78-FD116C86122D}"/>
              </a:ext>
            </a:extLst>
          </p:cNvPr>
          <p:cNvSpPr txBox="1"/>
          <p:nvPr/>
        </p:nvSpPr>
        <p:spPr>
          <a:xfrm>
            <a:off x="5558971" y="1506022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 1</a:t>
            </a:r>
          </a:p>
        </p:txBody>
      </p:sp>
    </p:spTree>
    <p:extLst>
      <p:ext uri="{BB962C8B-B14F-4D97-AF65-F5344CB8AC3E}">
        <p14:creationId xmlns:p14="http://schemas.microsoft.com/office/powerpoint/2010/main" val="289898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C4B1-B409-40CB-BA01-3F3A4746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1F3F-2423-4664-9B6C-3E29C4F8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Such open-ended questions are quickly able to gather key elements of people’s mental models</a:t>
            </a:r>
          </a:p>
          <a:p>
            <a:pPr lvl="1"/>
            <a:endParaRPr lang="en-US" dirty="0"/>
          </a:p>
          <a:p>
            <a:r>
              <a:rPr lang="en-US" dirty="0"/>
              <a:t>Relatively basic natural language processing could recreate much of what a human coder would do</a:t>
            </a:r>
          </a:p>
          <a:p>
            <a:pPr lvl="1"/>
            <a:endParaRPr lang="en-US" dirty="0"/>
          </a:p>
          <a:p>
            <a:r>
              <a:rPr lang="en-US" dirty="0"/>
              <a:t>In future applications, could take this approach to provide “real-time” assessment of mental models</a:t>
            </a:r>
          </a:p>
        </p:txBody>
      </p:sp>
    </p:spTree>
    <p:extLst>
      <p:ext uri="{BB962C8B-B14F-4D97-AF65-F5344CB8AC3E}">
        <p14:creationId xmlns:p14="http://schemas.microsoft.com/office/powerpoint/2010/main" val="280058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ED5D-B71B-47CF-A838-77058F3A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16AC-4B34-47B6-BD77-B7DD64CD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Tackle the multi-dimensionality of resulting coded data with data reduction techniques</a:t>
            </a:r>
          </a:p>
          <a:p>
            <a:pPr lvl="1"/>
            <a:endParaRPr lang="en-US" dirty="0"/>
          </a:p>
          <a:p>
            <a:r>
              <a:rPr lang="en-US" dirty="0"/>
              <a:t>Use a reduced set of summary variables predictively, testing predictions from the conceptual model</a:t>
            </a:r>
          </a:p>
          <a:p>
            <a:endParaRPr lang="en-US" dirty="0"/>
          </a:p>
          <a:p>
            <a:r>
              <a:rPr lang="en-US" dirty="0"/>
              <a:t>Package up algorithms for future use, making such questions more useful for quick turn-around surveys for emerging threats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0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644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57FF5-0706-4AD6-92B5-093BC3E9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Machine Coding Started Good, Improved &amp; Stabilized by Wave 3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EC9DC4-E0D3-46E6-9085-FCA42A8F3D64}"/>
              </a:ext>
            </a:extLst>
          </p:cNvPr>
          <p:cNvGraphicFramePr>
            <a:graphicFrameLocks/>
          </p:cNvGraphicFramePr>
          <p:nvPr/>
        </p:nvGraphicFramePr>
        <p:xfrm>
          <a:off x="1722025" y="1690688"/>
          <a:ext cx="8747950" cy="491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944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142C-8F99-4CD3-B886-C17617B0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3964-65D2-4852-BF8D-FDCE8998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rmAutofit/>
          </a:bodyPr>
          <a:lstStyle/>
          <a:p>
            <a:r>
              <a:rPr lang="en-US" dirty="0"/>
              <a:t>With COVID-19, people faced a novel threat with limited, uncertain, and changing information</a:t>
            </a:r>
          </a:p>
          <a:p>
            <a:endParaRPr lang="en-US" dirty="0"/>
          </a:p>
          <a:p>
            <a:r>
              <a:rPr lang="en-US" dirty="0"/>
              <a:t>Analogies to familiar diseases can promote understanding and motivation by tapping existing belief networks (i.e., mental models)</a:t>
            </a:r>
          </a:p>
          <a:p>
            <a:endParaRPr lang="en-US" dirty="0"/>
          </a:p>
          <a:p>
            <a:r>
              <a:rPr lang="en-US" dirty="0"/>
              <a:t>Assessing mental models usually starts with in-depth qualitative interviews, small samples, and laborious 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0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1E66-484E-4693-AF12-914183B1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AA05B-7C89-44DD-8FAA-BF4BA82C6C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2" y="1825625"/>
            <a:ext cx="10326395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FD80F-0622-4B9D-BA6B-93B7AEE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A484-B734-44A2-9EFD-FCECE21DA5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E3CD-BC95-417A-ABA5-2449215A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A3C2-C18D-4C90-BD7F-D227A19C4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Combine online panel surveys, natural language processing, and open-ended response modes within large, probability samples and longitudinal designs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Examine which analogies people most commonly generate and how they associate with other beliefs, risk perceptions, and protective behaviors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4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67E1-0D00-48E3-B018-4370D499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Two Online Panels to Address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D638-9FD2-45E5-A6A1-1A5CEAC7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1: Understanding American Study, n = 6684 </a:t>
            </a:r>
          </a:p>
          <a:p>
            <a:r>
              <a:rPr lang="en-US" dirty="0"/>
              <a:t>Study 2: American Life Panel,  n = 1109 to 1185 across 6 waves</a:t>
            </a:r>
          </a:p>
          <a:p>
            <a:endParaRPr lang="en-US" dirty="0"/>
          </a:p>
          <a:p>
            <a:r>
              <a:rPr lang="en-US" dirty="0"/>
              <a:t>In each, asked “When you think of the coronavirus (COVID-19), what other diseases come to mind?” followed by three text boxes. </a:t>
            </a:r>
          </a:p>
          <a:p>
            <a:endParaRPr lang="en-US" dirty="0"/>
          </a:p>
          <a:p>
            <a:r>
              <a:rPr lang="en-US" dirty="0"/>
              <a:t>On the ALP, similarly asked about main symptoms, locations most likely to catch, prevention strategies, and effective treatments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D99C-DF90-4AB2-9725-44F3DF2F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EE37-7EAB-4518-88FE-8F08403B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8182" cy="4667250"/>
          </a:xfrm>
        </p:spPr>
        <p:txBody>
          <a:bodyPr>
            <a:normAutofit/>
          </a:bodyPr>
          <a:lstStyle/>
          <a:p>
            <a:r>
              <a:rPr lang="en-US" dirty="0"/>
              <a:t>Challenge: Hand coding is slow, costly, and reliability needs to be checked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Challenge: Machine coding is fast and cheap, but with unknown validity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Solution: Compare hand-coded data to NLP-based predictions of same data (disease question)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</a:rPr>
              <a:t>Study 1: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Cohen’s Kappa ≥ .95 across codes, indicating strong agreement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Simultaneously supports reliability of human coding and validity of machine coding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B7D517-CD2D-47CD-A691-858B90E5D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55058"/>
              </p:ext>
            </p:extLst>
          </p:nvPr>
        </p:nvGraphicFramePr>
        <p:xfrm>
          <a:off x="1816099" y="2519934"/>
          <a:ext cx="9537701" cy="598170"/>
        </p:xfrm>
        <a:graphic>
          <a:graphicData uri="http://schemas.openxmlformats.org/drawingml/2006/table">
            <a:tbl>
              <a:tblPr/>
              <a:tblGrid>
                <a:gridCol w="1996622">
                  <a:extLst>
                    <a:ext uri="{9D8B030D-6E8A-4147-A177-3AD203B41FA5}">
                      <a16:colId xmlns:a16="http://schemas.microsoft.com/office/drawing/2014/main" val="592799009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4186259210"/>
                    </a:ext>
                  </a:extLst>
                </a:gridCol>
                <a:gridCol w="3991109">
                  <a:extLst>
                    <a:ext uri="{9D8B030D-6E8A-4147-A177-3AD203B41FA5}">
                      <a16:colId xmlns:a16="http://schemas.microsoft.com/office/drawing/2014/main" val="2065362397"/>
                    </a:ext>
                  </a:extLst>
                </a:gridCol>
                <a:gridCol w="1764713">
                  <a:extLst>
                    <a:ext uri="{9D8B030D-6E8A-4147-A177-3AD203B41FA5}">
                      <a16:colId xmlns:a16="http://schemas.microsoft.com/office/drawing/2014/main" val="32440585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Item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Collapsed Item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Sub-category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Category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048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not shake hands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shake hands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Avoid physical contact with other people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Distance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48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18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D99C-DF90-4AB2-9725-44F3DF2F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EE37-7EAB-4518-88FE-8F08403B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8182" cy="4667250"/>
          </a:xfrm>
        </p:spPr>
        <p:txBody>
          <a:bodyPr>
            <a:normAutofit/>
          </a:bodyPr>
          <a:lstStyle/>
          <a:p>
            <a:r>
              <a:rPr lang="en-US" dirty="0"/>
              <a:t>Challenge: Hand coding is slow, costly, and reliability needs to be checked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Challenge: Machine coding is fast and cheap, but with unknown validity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Solution: Compare hand-coded data to NLP-based predictions of same data (disease question)</a:t>
            </a:r>
          </a:p>
          <a:p>
            <a:pPr marL="457200" lvl="1" indent="0">
              <a:buNone/>
            </a:pPr>
            <a:r>
              <a:rPr lang="en-US" u="sng" dirty="0"/>
              <a:t>Study 1: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Cohen’s Kappa ≥ .95 across codes, indicating strong agreement</a:t>
            </a:r>
          </a:p>
          <a:p>
            <a:pPr lvl="1"/>
            <a:r>
              <a:rPr lang="en-US" dirty="0"/>
              <a:t>Simultaneously supports reliability of human coding and validity of machine coding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B7D517-CD2D-47CD-A691-858B90E5DD4E}"/>
              </a:ext>
            </a:extLst>
          </p:cNvPr>
          <p:cNvGraphicFramePr>
            <a:graphicFrameLocks noGrp="1"/>
          </p:cNvGraphicFramePr>
          <p:nvPr/>
        </p:nvGraphicFramePr>
        <p:xfrm>
          <a:off x="1816099" y="2519934"/>
          <a:ext cx="9537701" cy="598170"/>
        </p:xfrm>
        <a:graphic>
          <a:graphicData uri="http://schemas.openxmlformats.org/drawingml/2006/table">
            <a:tbl>
              <a:tblPr/>
              <a:tblGrid>
                <a:gridCol w="1996622">
                  <a:extLst>
                    <a:ext uri="{9D8B030D-6E8A-4147-A177-3AD203B41FA5}">
                      <a16:colId xmlns:a16="http://schemas.microsoft.com/office/drawing/2014/main" val="592799009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4186259210"/>
                    </a:ext>
                  </a:extLst>
                </a:gridCol>
                <a:gridCol w="3991109">
                  <a:extLst>
                    <a:ext uri="{9D8B030D-6E8A-4147-A177-3AD203B41FA5}">
                      <a16:colId xmlns:a16="http://schemas.microsoft.com/office/drawing/2014/main" val="2065362397"/>
                    </a:ext>
                  </a:extLst>
                </a:gridCol>
                <a:gridCol w="1764713">
                  <a:extLst>
                    <a:ext uri="{9D8B030D-6E8A-4147-A177-3AD203B41FA5}">
                      <a16:colId xmlns:a16="http://schemas.microsoft.com/office/drawing/2014/main" val="32440585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Item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Collapsed Item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Sub-category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Category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048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not shake hands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shake hands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Avoid physical contact with other people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Distance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48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3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72C-7CE5-43FD-8AA7-C70DAE30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7640-46B8-4DF5-A37E-D1EE851D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Challenge: Mental models are networks of beliefs, but multiple questions dramatically increases costs, especially longitudinally. 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Solution: Develop machine coding, iteratively checked and refined by human judges, to eventually eliminate need for regular human coding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bg1"/>
                </a:solidFill>
              </a:rPr>
              <a:t>Study 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wave 1, the machine correctly classified most responses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By wave 3, classification improved and stabilized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F8D70CD73CE4AB66AD1DE98887E72" ma:contentTypeVersion="9" ma:contentTypeDescription="Create a new document." ma:contentTypeScope="" ma:versionID="31176715b861c265bf14c254bad2e439">
  <xsd:schema xmlns:xsd="http://www.w3.org/2001/XMLSchema" xmlns:xs="http://www.w3.org/2001/XMLSchema" xmlns:p="http://schemas.microsoft.com/office/2006/metadata/properties" xmlns:ns2="7a0b1d02-1054-4826-bc24-1160d6423520" targetNamespace="http://schemas.microsoft.com/office/2006/metadata/properties" ma:root="true" ma:fieldsID="4266db79714da32e9eaf69bdb7090f7e" ns2:_="">
    <xsd:import namespace="7a0b1d02-1054-4826-bc24-1160d6423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b1d02-1054-4826-bc24-1160d6423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763896-F379-4095-A9B5-57735957025E}"/>
</file>

<file path=customXml/itemProps2.xml><?xml version="1.0" encoding="utf-8"?>
<ds:datastoreItem xmlns:ds="http://schemas.openxmlformats.org/officeDocument/2006/customXml" ds:itemID="{5BC9CF0D-A63B-41FF-B5AD-A726E6ED09AE}"/>
</file>

<file path=customXml/itemProps3.xml><?xml version="1.0" encoding="utf-8"?>
<ds:datastoreItem xmlns:ds="http://schemas.openxmlformats.org/officeDocument/2006/customXml" ds:itemID="{8BA2EADD-76E7-4CE0-A529-A978F33FA9CE}"/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2811</Words>
  <Application>Microsoft Office PowerPoint</Application>
  <PresentationFormat>Widescreen</PresentationFormat>
  <Paragraphs>503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Using Online Panel Surveys to Track Emerging Public Mental Models of COVID-19 Using Open-ended Response Modes</vt:lpstr>
      <vt:lpstr>Acknowledgements &amp; Disclaimer</vt:lpstr>
      <vt:lpstr>Background</vt:lpstr>
      <vt:lpstr>Conceptual Model</vt:lpstr>
      <vt:lpstr>Objectives</vt:lpstr>
      <vt:lpstr>Used Two Online Panels to Address Objectives </vt:lpstr>
      <vt:lpstr>Methodological Challenges and Solutions</vt:lpstr>
      <vt:lpstr>Methodological Challenges and Solutions</vt:lpstr>
      <vt:lpstr>Methodological Challenges and Solutions</vt:lpstr>
      <vt:lpstr>Methodological Challenges and Solutions</vt:lpstr>
      <vt:lpstr>Methodological Challenges and Solutions</vt:lpstr>
      <vt:lpstr>Methodological Challenges and Solutions</vt:lpstr>
      <vt:lpstr>Study 1: Seasonal Influenza was by Far the Most Common Association</vt:lpstr>
      <vt:lpstr>Study 1: Seasonal Influenza was by Far the Most Common Association</vt:lpstr>
      <vt:lpstr>Study 1: More Protective Behaviors among Those Associating with Pneumonia, SARS/MERS, and Ebola</vt:lpstr>
      <vt:lpstr>Study 1: More Protective Behaviors among Those Associating with Pneumonia, SARS/MERS, and Ebola</vt:lpstr>
      <vt:lpstr>Study 1: More Protective Behaviors among Those Associating with Pneumonia, SARS/MERS, and Ebola</vt:lpstr>
      <vt:lpstr>Study 1: More Protective Behaviors among Those Associating with Pneumonia, SARS/MERS, and Ebola</vt:lpstr>
      <vt:lpstr>Study 1: More Protective Behaviors among Those Associating with Pneumonia, SARS/MERS, and Ebola</vt:lpstr>
      <vt:lpstr>Study 2: Prevalence of Disease Associations has Remained Stable</vt:lpstr>
      <vt:lpstr>Study 2: Early in the Pandemic, Cough and Fever Seen as Most Likely</vt:lpstr>
      <vt:lpstr>Study 2: Early in the Pandemic, People Understood Key Prevention Strategies</vt:lpstr>
      <vt:lpstr>Study 2: Associated Locations Emphasize Crowded Spaces and Establishments, plus Medical Environments</vt:lpstr>
      <vt:lpstr>Key Points</vt:lpstr>
      <vt:lpstr>Next Steps</vt:lpstr>
      <vt:lpstr>PowerPoint Presentation</vt:lpstr>
      <vt:lpstr>Study 2: Machine Coding Started Good, Improved &amp; Stabilized by Wave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Prevalence of Disease Associations has Remained Stable</dc:title>
  <dc:creator>Parker, Andrew</dc:creator>
  <cp:lastModifiedBy>Parker, Andrew</cp:lastModifiedBy>
  <cp:revision>44</cp:revision>
  <dcterms:created xsi:type="dcterms:W3CDTF">2021-02-23T17:23:40Z</dcterms:created>
  <dcterms:modified xsi:type="dcterms:W3CDTF">2021-03-01T16:56:06Z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0x01010061DF8D70CD73CE4AB66AD1DE98887E72</vt:lpwstr>
  </property>
</Properties>
</file>