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omments/comment5.xml" ContentType="application/vnd.openxmlformats-officedocument.presentationml.comments+xml"/>
  <Override PartName="/ppt/comments/comment6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6" r:id="rId2"/>
    <p:sldId id="257" r:id="rId3"/>
    <p:sldId id="270" r:id="rId4"/>
    <p:sldId id="265" r:id="rId5"/>
    <p:sldId id="295" r:id="rId6"/>
    <p:sldId id="297" r:id="rId7"/>
    <p:sldId id="292" r:id="rId8"/>
    <p:sldId id="271" r:id="rId9"/>
    <p:sldId id="280" r:id="rId10"/>
    <p:sldId id="283" r:id="rId11"/>
    <p:sldId id="284" r:id="rId12"/>
    <p:sldId id="263" r:id="rId13"/>
    <p:sldId id="298" r:id="rId14"/>
    <p:sldId id="288" r:id="rId15"/>
    <p:sldId id="291" r:id="rId16"/>
    <p:sldId id="264" r:id="rId17"/>
    <p:sldId id="266" r:id="rId18"/>
    <p:sldId id="289" r:id="rId19"/>
    <p:sldId id="290" r:id="rId20"/>
    <p:sldId id="273" r:id="rId21"/>
    <p:sldId id="275" r:id="rId22"/>
    <p:sldId id="296" r:id="rId23"/>
    <p:sldId id="276" r:id="rId24"/>
    <p:sldId id="277" r:id="rId25"/>
    <p:sldId id="278" r:id="rId26"/>
    <p:sldId id="268" r:id="rId27"/>
    <p:sldId id="293" r:id="rId28"/>
    <p:sldId id="294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9" name="Marta Walentynowicz" initials="MW [28]" lastIdx="1" clrIdx="28">
    <p:extLst/>
  </p:cmAuthor>
  <p:cmAuthor id="1" name="Microsoft Office User" initials="Office" lastIdx="1" clrIdx="0">
    <p:extLst/>
  </p:cmAuthor>
  <p:cmAuthor id="30" name="Marta Walentynowicz" initials="MW [29]" lastIdx="1" clrIdx="29">
    <p:extLst/>
  </p:cmAuthor>
  <p:cmAuthor id="2" name="Marta Walentynowicz" initials="MW" lastIdx="1" clrIdx="1">
    <p:extLst/>
  </p:cmAuthor>
  <p:cmAuthor id="31" name="Marta Walentynowicz" initials="MW [30]" lastIdx="1" clrIdx="30">
    <p:extLst/>
  </p:cmAuthor>
  <p:cmAuthor id="3" name="Marta Walentynowicz" initials="MW [2]" lastIdx="1" clrIdx="2">
    <p:extLst/>
  </p:cmAuthor>
  <p:cmAuthor id="32" name="Marta Walentynowicz" initials="MW [31]" lastIdx="1" clrIdx="31">
    <p:extLst/>
  </p:cmAuthor>
  <p:cmAuthor id="4" name="Marta Walentynowicz" initials="MW [3]" lastIdx="1" clrIdx="3">
    <p:extLst/>
  </p:cmAuthor>
  <p:cmAuthor id="5" name="Marta Walentynowicz" initials="MW [4]" lastIdx="1" clrIdx="4">
    <p:extLst/>
  </p:cmAuthor>
  <p:cmAuthor id="6" name="Marta Walentynowicz" initials="MW [5]" lastIdx="1" clrIdx="5">
    <p:extLst/>
  </p:cmAuthor>
  <p:cmAuthor id="7" name="Marta Walentynowicz" initials="MW [6]" lastIdx="1" clrIdx="6">
    <p:extLst/>
  </p:cmAuthor>
  <p:cmAuthor id="8" name="Marta Walentynowicz" initials="MW [7]" lastIdx="1" clrIdx="7">
    <p:extLst/>
  </p:cmAuthor>
  <p:cmAuthor id="9" name="Marta Walentynowicz" initials="MW [8]" lastIdx="1" clrIdx="8">
    <p:extLst/>
  </p:cmAuthor>
  <p:cmAuthor id="10" name="Marta Walentynowicz" initials="MW [9]" lastIdx="2" clrIdx="9">
    <p:extLst/>
  </p:cmAuthor>
  <p:cmAuthor id="11" name="Marta Walentynowicz" initials="MW [10]" lastIdx="1" clrIdx="10">
    <p:extLst/>
  </p:cmAuthor>
  <p:cmAuthor id="12" name="Marta Walentynowicz" initials="MW [11]" lastIdx="1" clrIdx="11">
    <p:extLst/>
  </p:cmAuthor>
  <p:cmAuthor id="13" name="Marta Walentynowicz" initials="MW [12]" lastIdx="1" clrIdx="12">
    <p:extLst/>
  </p:cmAuthor>
  <p:cmAuthor id="14" name="Marta Walentynowicz" initials="MW [13]" lastIdx="1" clrIdx="13">
    <p:extLst/>
  </p:cmAuthor>
  <p:cmAuthor id="15" name="Marta Walentynowicz" initials="MW [14]" lastIdx="1" clrIdx="14">
    <p:extLst/>
  </p:cmAuthor>
  <p:cmAuthor id="16" name="Marta Walentynowicz" initials="MW [15]" lastIdx="1" clrIdx="15">
    <p:extLst/>
  </p:cmAuthor>
  <p:cmAuthor id="17" name="Marta Walentynowicz" initials="MW [16]" lastIdx="1" clrIdx="16">
    <p:extLst/>
  </p:cmAuthor>
  <p:cmAuthor id="18" name="Marta Walentynowicz" initials="MW [17]" lastIdx="1" clrIdx="17">
    <p:extLst/>
  </p:cmAuthor>
  <p:cmAuthor id="19" name="Marta Walentynowicz" initials="MW [18]" lastIdx="1" clrIdx="18">
    <p:extLst/>
  </p:cmAuthor>
  <p:cmAuthor id="20" name="Marta Walentynowicz" initials="MW [19]" lastIdx="1" clrIdx="19">
    <p:extLst/>
  </p:cmAuthor>
  <p:cmAuthor id="21" name="Marta Walentynowicz" initials="MW [20]" lastIdx="1" clrIdx="20">
    <p:extLst/>
  </p:cmAuthor>
  <p:cmAuthor id="22" name="Marta Walentynowicz" initials="MW [21]" lastIdx="1" clrIdx="21">
    <p:extLst/>
  </p:cmAuthor>
  <p:cmAuthor id="23" name="Marta Walentynowicz" initials="MW [22]" lastIdx="1" clrIdx="22">
    <p:extLst/>
  </p:cmAuthor>
  <p:cmAuthor id="24" name="Marta Walentynowicz" initials="MW [23]" lastIdx="1" clrIdx="23">
    <p:extLst/>
  </p:cmAuthor>
  <p:cmAuthor id="25" name="Marta Walentynowicz" initials="MW [24]" lastIdx="1" clrIdx="24">
    <p:extLst/>
  </p:cmAuthor>
  <p:cmAuthor id="26" name="Marta Walentynowicz" initials="MW [25]" lastIdx="1" clrIdx="25">
    <p:extLst/>
  </p:cmAuthor>
  <p:cmAuthor id="27" name="Marta Walentynowicz" initials="MW [26]" lastIdx="1" clrIdx="26">
    <p:extLst/>
  </p:cmAuthor>
  <p:cmAuthor id="28" name="Marta Walentynowicz" initials="MW [27]" lastIdx="1" clrIdx="27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FBFF"/>
    <a:srgbClr val="1FE8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64" autoAdjust="0"/>
    <p:restoredTop sz="94698"/>
  </p:normalViewPr>
  <p:slideViewPr>
    <p:cSldViewPr snapToGrid="0" snapToObjects="1">
      <p:cViewPr varScale="1">
        <p:scale>
          <a:sx n="99" d="100"/>
          <a:sy n="99" d="100"/>
        </p:scale>
        <p:origin x="-15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printerSettings" Target="printerSettings/printerSettings1.bin"/><Relationship Id="rId32" Type="http://schemas.openxmlformats.org/officeDocument/2006/relationships/commentAuthors" Target="commentAuthor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4597629307105"/>
          <c:y val="0.149345798828564"/>
          <c:w val="0.537370384219606"/>
          <c:h val="0.67576545378556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Time Reference</c:v>
                </c:pt>
              </c:strCache>
            </c:strRef>
          </c:tx>
          <c:dPt>
            <c:idx val="0"/>
            <c:bubble3D val="0"/>
            <c:explosion val="40"/>
            <c:spPr>
              <a:solidFill>
                <a:schemeClr val="accent5">
                  <a:shade val="76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16FD-422E-91CA-27DA93BAF1CB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6FD-422E-91CA-27DA93BAF1CB}"/>
              </c:ext>
            </c:extLst>
          </c:dPt>
          <c:dLbls>
            <c:dLbl>
              <c:idx val="0"/>
              <c:layout>
                <c:manualLayout>
                  <c:x val="0.108070541676438"/>
                  <c:y val="-0.029595613439571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spc="0" baseline="0">
                      <a:solidFill>
                        <a:schemeClr val="accent5">
                          <a:shade val="76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16FD-422E-91CA-27DA93BAF1CB}"/>
                </c:ext>
                <c:ext xmlns:c15="http://schemas.microsoft.com/office/drawing/2012/chart" uri="{CE6537A1-D6FC-4f65-9D91-7224C49458BB}">
                  <c15:layout>
                    <c:manualLayout>
                      <c:w val="0.261438396775697"/>
                      <c:h val="0.234689100041673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0.0176774878507502"/>
                  <c:y val="0.030098840972181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spc="0" baseline="0">
                      <a:solidFill>
                        <a:schemeClr val="accent5">
                          <a:tint val="77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6666610896497"/>
                      <c:h val="0.133359935543274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Momentary</c:v>
                </c:pt>
                <c:pt idx="1">
                  <c:v>Coverage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87.2</c:v>
                </c:pt>
                <c:pt idx="1">
                  <c:v>12.8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6FD-422E-91CA-27DA93BAF1CB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3" dt="2017-06-08T15:24:58.119" idx="1">
    <p:pos x="10" y="10"/>
    <p:text>Nomenclature: describe at the beginning, keep consistent. Suggestion: (SR)AA</p:text>
    <p:extLst>
      <p:ext uri="{C676402C-5697-4E1C-873F-D02D1690AC5C}">
        <p15:threadingInfo xmlns:p15="http://schemas.microsoft.com/office/powerpoint/2012/main" timeZoneBias="4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7" dt="2017-06-08T15:10:05.714" idx="1">
    <p:pos x="74" y="3752"/>
    <p:text>This part was not that clear</p:text>
    <p:extLst>
      <p:ext uri="{C676402C-5697-4E1C-873F-D02D1690AC5C}">
        <p15:threadingInfo xmlns:p15="http://schemas.microsoft.com/office/powerpoint/2012/main" timeZoneBias="42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9" dt="2017-06-08T15:17:28.135" idx="1">
    <p:pos x="92" y="2614"/>
    <p:text>Stefan suggested limiting the list to the relevant points only (so remove the last 2)</p:text>
    <p:extLst>
      <p:ext uri="{C676402C-5697-4E1C-873F-D02D1690AC5C}">
        <p15:threadingInfo xmlns:p15="http://schemas.microsoft.com/office/powerpoint/2012/main" timeZoneBias="42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0" dt="2017-06-08T15:18:06.701" idx="2">
    <p:pos x="10" y="10"/>
    <p:text>instead of a list with numbers, 2 graphs representing a drop in # of participants on 1 slide</p:text>
    <p:extLst>
      <p:ext uri="{C676402C-5697-4E1C-873F-D02D1690AC5C}">
        <p15:threadingInfo xmlns:p15="http://schemas.microsoft.com/office/powerpoint/2012/main" timeZoneBias="420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2" dt="2017-06-08T16:08:04.021" idx="1">
    <p:pos x="10" y="10"/>
    <p:text>added animations</p:text>
    <p:extLst>
      <p:ext uri="{C676402C-5697-4E1C-873F-D02D1690AC5C}">
        <p15:threadingInfo xmlns:p15="http://schemas.microsoft.com/office/powerpoint/2012/main" timeZoneBias="420"/>
      </p:ext>
    </p:extLs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17-06-08T15:01:40.007" idx="1">
    <p:pos x="10" y="10"/>
    <p:text>Nugget added, will appear with the last point.</p:text>
    <p:extLst>
      <p:ext uri="{C676402C-5697-4E1C-873F-D02D1690AC5C}">
        <p15:threadingInfo xmlns:p15="http://schemas.microsoft.com/office/powerpoint/2012/main" timeZoneBias="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9EF388-A8D0-D34F-9D3F-E44D25337CA5}" type="datetimeFigureOut">
              <a:rPr lang="en-US" smtClean="0"/>
              <a:t>6/9/17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5767F6-BE24-D545-A419-6FD3971679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8604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767F6-BE24-D545-A419-6FD3971679D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1713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767F6-BE24-D545-A419-6FD3971679D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334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218688" y="268288"/>
            <a:ext cx="5637545" cy="280536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268940" y="268288"/>
            <a:ext cx="182880" cy="280536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400" y="4208929"/>
            <a:ext cx="5458968" cy="1048684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5257800"/>
            <a:ext cx="5458968" cy="62179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90525"/>
            <a:ext cx="5504688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22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B1A24CD3-204F-4468-8EE4-28A6668D006A}" type="datetimeFigureOut">
              <a:rPr lang="en-US" smtClean="0"/>
              <a:t>6/9/17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8688" y="6356350"/>
            <a:ext cx="4736592" cy="365125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6494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6/9/17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6/9/17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5720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6/9/17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6/9/17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052" y="990600"/>
            <a:ext cx="3566160" cy="51355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6/9/17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746811" y="268288"/>
            <a:ext cx="4114800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1365" y="6124014"/>
            <a:ext cx="1752600" cy="365125"/>
          </a:xfrm>
        </p:spPr>
        <p:txBody>
          <a:bodyPr/>
          <a:lstStyle>
            <a:lvl1pPr algn="l">
              <a:defRPr/>
            </a:lvl1pPr>
          </a:lstStyle>
          <a:p>
            <a:fld id="{B1A24CD3-204F-4468-8EE4-28A6668D006A}" type="datetimeFigureOut">
              <a:rPr lang="en-US" smtClean="0"/>
              <a:t>6/9/17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38637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760258" y="990600"/>
            <a:ext cx="4096512" cy="561181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16775" y="268288"/>
            <a:ext cx="1639457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6858000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6/9/17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4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35471" y="268288"/>
            <a:ext cx="720761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3006726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6/9/17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3352800" y="268288"/>
            <a:ext cx="47019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/>
          </p:nvPr>
        </p:nvSpPr>
        <p:spPr>
          <a:xfrm>
            <a:off x="33528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/>
          </p:nvPr>
        </p:nvSpPr>
        <p:spPr>
          <a:xfrm>
            <a:off x="57505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6/9/17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43799" y="1035424"/>
            <a:ext cx="1322295" cy="5090739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35424"/>
            <a:ext cx="6019800" cy="510978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6/9/17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B1A24CD3-204F-4468-8EE4-28A6668D006A}" type="datetimeFigureOut">
              <a:rPr lang="en-US" smtClean="0"/>
              <a:t>6/9/17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2560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399" y="4171950"/>
            <a:ext cx="5457919" cy="1085850"/>
          </a:xfrm>
        </p:spPr>
        <p:txBody>
          <a:bodyPr>
            <a:normAutofit/>
          </a:bodyPr>
          <a:lstStyle>
            <a:lvl1pPr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1" y="5257799"/>
            <a:ext cx="5457918" cy="618565"/>
          </a:xfrm>
        </p:spPr>
        <p:txBody>
          <a:bodyPr>
            <a:normAutofit/>
          </a:bodyPr>
          <a:lstStyle>
            <a:lvl1pPr marL="0" indent="0" algn="l">
              <a:spcBef>
                <a:spcPct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spcBef>
                <a:spcPct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89965"/>
            <a:ext cx="5499847" cy="365125"/>
          </a:xfrm>
        </p:spPr>
        <p:txBody>
          <a:bodyPr/>
          <a:lstStyle>
            <a:lvl1pPr>
              <a:defRPr sz="2200" b="0" baseline="0">
                <a:solidFill>
                  <a:schemeClr val="bg1"/>
                </a:solidFill>
              </a:defRPr>
            </a:lvl1pPr>
          </a:lstStyle>
          <a:p>
            <a:fld id="{B1A24CD3-204F-4468-8EE4-28A6668D006A}" type="datetimeFigureOut">
              <a:rPr lang="en-US" smtClean="0"/>
              <a:t>6/9/17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3847" y="6356350"/>
            <a:ext cx="473411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5459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200400" y="2877671"/>
            <a:ext cx="5646867" cy="128016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8423" y="914400"/>
            <a:ext cx="650837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8423" y="2209800"/>
            <a:ext cx="6508377" cy="3916363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B1A24CD3-204F-4468-8EE4-28A6668D006A}" type="datetimeFigureOut">
              <a:rPr lang="en-US" smtClean="0"/>
              <a:t>6/9/17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78423" y="6356350"/>
            <a:ext cx="492685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1694" y="361016"/>
            <a:ext cx="506506" cy="365125"/>
          </a:xfrm>
        </p:spPr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5" y="1976718"/>
            <a:ext cx="1645920" cy="46257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58952" y="268288"/>
            <a:ext cx="1099073" cy="635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1" y="3429000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9801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600" y="6356350"/>
            <a:ext cx="1622612" cy="365125"/>
          </a:xfrm>
        </p:spPr>
        <p:txBody>
          <a:bodyPr/>
          <a:lstStyle/>
          <a:p>
            <a:fld id="{B1A24CD3-204F-4468-8EE4-28A6668D006A}" type="datetimeFigureOut">
              <a:rPr lang="en-US" smtClean="0"/>
              <a:t>6/9/17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53115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4773706"/>
            <a:ext cx="2971800" cy="18445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354" y="3429001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20354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1212" y="6104965"/>
            <a:ext cx="506506" cy="365125"/>
          </a:xfrm>
        </p:spPr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4" y="268288"/>
            <a:ext cx="2971800" cy="443865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244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6/9/17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8835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79391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79391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6/9/17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2214562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6/9/17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57199" y="4224973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451357"/>
            <a:ext cx="6508377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2209800"/>
            <a:ext cx="6508377" cy="3916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98659" y="6356350"/>
            <a:ext cx="175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B1A24CD3-204F-4468-8EE4-28A6668D006A}" type="datetimeFigureOut">
              <a:rPr lang="en-US" smtClean="0"/>
              <a:t>6/9/17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812" y="6356350"/>
            <a:ext cx="6007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56494" y="361016"/>
            <a:ext cx="5065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00" b="1">
                <a:solidFill>
                  <a:schemeClr val="bg1"/>
                </a:solidFill>
              </a:defRPr>
            </a:lvl1pPr>
          </a:lstStyle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800"/>
        </a:spcBef>
        <a:buClr>
          <a:schemeClr val="accent1"/>
        </a:buClr>
        <a:buSzPct val="100000"/>
        <a:buFont typeface="Wingdings 2" pitchFamily="18" charset="2"/>
        <a:buChar char="¡"/>
        <a:defRPr sz="20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Relationship Id="rId3" Type="http://schemas.openxmlformats.org/officeDocument/2006/relationships/comments" Target="../comments/commen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21.png"/><Relationship Id="rId5" Type="http://schemas.openxmlformats.org/officeDocument/2006/relationships/comments" Target="../comments/comment3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comments" Target="../comments/comment4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omments" Target="../comments/commen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comments" Target="../comments/comment6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comments" Target="../comments/comment2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39891" y="3306900"/>
            <a:ext cx="7219647" cy="1198804"/>
          </a:xfrm>
        </p:spPr>
        <p:txBody>
          <a:bodyPr>
            <a:noAutofit/>
          </a:bodyPr>
          <a:lstStyle/>
          <a:p>
            <a:r>
              <a:rPr lang="en-US" sz="3600" dirty="0" smtClean="0"/>
              <a:t>Challenges </a:t>
            </a:r>
            <a:r>
              <a:rPr lang="en-US" sz="3600" dirty="0"/>
              <a:t>remaining for the field of real-time data </a:t>
            </a:r>
            <a:r>
              <a:rPr lang="en-US" sz="3600" dirty="0" smtClean="0"/>
              <a:t>capture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0" y="160750"/>
            <a:ext cx="1639891" cy="40481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680091" y="4871158"/>
            <a:ext cx="6264445" cy="1549546"/>
          </a:xfrm>
        </p:spPr>
        <p:txBody>
          <a:bodyPr>
            <a:noAutofit/>
          </a:bodyPr>
          <a:lstStyle/>
          <a:p>
            <a:r>
              <a:rPr lang="en-US" sz="2800" b="0" dirty="0" smtClean="0"/>
              <a:t>Arthur A. Stone</a:t>
            </a:r>
          </a:p>
          <a:p>
            <a:r>
              <a:rPr lang="en-US" sz="1800" b="0" dirty="0" smtClean="0"/>
              <a:t>Professor, Department of Psychology</a:t>
            </a:r>
          </a:p>
          <a:p>
            <a:r>
              <a:rPr lang="en-US" sz="1800" b="0" dirty="0" smtClean="0"/>
              <a:t>Director, USC </a:t>
            </a:r>
            <a:r>
              <a:rPr lang="en-US" sz="1800" b="0" dirty="0" err="1" smtClean="0"/>
              <a:t>Dornsife</a:t>
            </a:r>
            <a:r>
              <a:rPr lang="en-US" sz="1800" b="0" dirty="0" smtClean="0"/>
              <a:t> Center for Self-Report Science</a:t>
            </a:r>
          </a:p>
          <a:p>
            <a:r>
              <a:rPr lang="en-US" sz="1800" b="0" dirty="0" smtClean="0"/>
              <a:t>University of Southern California</a:t>
            </a:r>
            <a:endParaRPr lang="en-US" sz="2800" b="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1698235" y="6482024"/>
            <a:ext cx="37242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Disclosures: Gallup organization; Adelphi Values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Picture 5" descr="CSS_logo WORD.pdf"/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194" y="5864285"/>
            <a:ext cx="1458460" cy="1887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123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Cross-cutting issue of reporting</a:t>
            </a:r>
            <a:endParaRPr lang="en-US" dirty="0"/>
          </a:p>
        </p:txBody>
      </p:sp>
      <p:pic>
        <p:nvPicPr>
          <p:cNvPr id="5" name="Picture 4" descr="CSS_logo WORD.pdf"/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194" y="5864285"/>
            <a:ext cx="1458460" cy="18874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768" y="1669012"/>
            <a:ext cx="6761238" cy="111914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915" y="2738143"/>
            <a:ext cx="6392333" cy="3858906"/>
          </a:xfrm>
          <a:prstGeom prst="rect">
            <a:avLst/>
          </a:prstGeom>
        </p:spPr>
      </p:pic>
      <p:sp>
        <p:nvSpPr>
          <p:cNvPr id="6" name="5-Point Star 5"/>
          <p:cNvSpPr/>
          <p:nvPr/>
        </p:nvSpPr>
        <p:spPr>
          <a:xfrm>
            <a:off x="2230256" y="4074160"/>
            <a:ext cx="314959" cy="223520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258249" y="4795520"/>
            <a:ext cx="314959" cy="223520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564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Cross-cutting issue of reporting</a:t>
            </a:r>
            <a:endParaRPr lang="en-US" dirty="0"/>
          </a:p>
        </p:txBody>
      </p:sp>
      <p:pic>
        <p:nvPicPr>
          <p:cNvPr id="5" name="Picture 4" descr="CSS_logo WORD.pdf"/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194" y="5864285"/>
            <a:ext cx="1458460" cy="18874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388" y="1675190"/>
            <a:ext cx="6761238" cy="11191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195" y="2794337"/>
            <a:ext cx="6525381" cy="3920600"/>
          </a:xfrm>
          <a:prstGeom prst="rect">
            <a:avLst/>
          </a:prstGeom>
        </p:spPr>
      </p:pic>
      <p:sp>
        <p:nvSpPr>
          <p:cNvPr id="6" name="5-Point Star 5"/>
          <p:cNvSpPr/>
          <p:nvPr/>
        </p:nvSpPr>
        <p:spPr>
          <a:xfrm>
            <a:off x="2277945" y="3271004"/>
            <a:ext cx="314959" cy="223520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825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199" y="375252"/>
            <a:ext cx="677749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1. Selection of all kinds: </a:t>
            </a:r>
            <a:r>
              <a:rPr lang="en-US" b="1" dirty="0" smtClean="0"/>
              <a:t>People</a:t>
            </a:r>
            <a:endParaRPr lang="en-US" b="1" dirty="0"/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7276" y="2406454"/>
            <a:ext cx="7328878" cy="4248657"/>
          </a:xfrm>
        </p:spPr>
        <p:txBody>
          <a:bodyPr>
            <a:normAutofit/>
          </a:bodyPr>
          <a:lstStyle/>
          <a:p>
            <a:r>
              <a:rPr lang="en-US" sz="2400" b="0" dirty="0">
                <a:latin typeface="Arial" charset="0"/>
              </a:rPr>
              <a:t>The usual suspects  -- difficult occupations/ circumstances/lives</a:t>
            </a:r>
          </a:p>
          <a:p>
            <a:r>
              <a:rPr lang="en-US" sz="2400" b="0" dirty="0" smtClean="0">
                <a:latin typeface="Arial" charset="0"/>
              </a:rPr>
              <a:t>Technological challenges – perhaps less relevant</a:t>
            </a:r>
          </a:p>
          <a:p>
            <a:r>
              <a:rPr lang="en-US" sz="2400" b="0" dirty="0" smtClean="0">
                <a:latin typeface="Arial" charset="0"/>
              </a:rPr>
              <a:t>We have no idea what EMA </a:t>
            </a:r>
            <a:r>
              <a:rPr lang="en-US" sz="2400" b="0" i="1" dirty="0">
                <a:latin typeface="Arial" charset="0"/>
              </a:rPr>
              <a:t>S</a:t>
            </a:r>
            <a:r>
              <a:rPr lang="en-US" sz="2400" b="0" i="1" dirty="0" smtClean="0">
                <a:latin typeface="Arial" charset="0"/>
              </a:rPr>
              <a:t>tudy Uptake </a:t>
            </a:r>
            <a:r>
              <a:rPr lang="en-US" sz="2400" b="0" dirty="0" smtClean="0">
                <a:latin typeface="Arial" charset="0"/>
              </a:rPr>
              <a:t>is like</a:t>
            </a:r>
          </a:p>
          <a:p>
            <a:pPr lvl="1"/>
            <a:r>
              <a:rPr lang="en-US" sz="2000" dirty="0" smtClean="0">
                <a:latin typeface="Arial" charset="0"/>
              </a:rPr>
              <a:t>Guess: rather low, but with what biases?</a:t>
            </a:r>
          </a:p>
          <a:p>
            <a:r>
              <a:rPr lang="en-US" sz="2400" b="0" dirty="0" smtClean="0">
                <a:latin typeface="Arial" charset="0"/>
              </a:rPr>
              <a:t>Very little data on this topic as the following examples demonstrate:</a:t>
            </a:r>
          </a:p>
          <a:p>
            <a:pPr lvl="1"/>
            <a:endParaRPr lang="en-US" sz="2000" b="0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390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199" y="375252"/>
            <a:ext cx="677749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1. Selection of all kinds:</a:t>
            </a:r>
            <a:br>
              <a:rPr lang="en-US" dirty="0" smtClean="0"/>
            </a:br>
            <a:r>
              <a:rPr lang="en-US" b="1" dirty="0" smtClean="0"/>
              <a:t>People</a:t>
            </a:r>
            <a:endParaRPr lang="en-US" b="1" dirty="0"/>
          </a:p>
        </p:txBody>
      </p:sp>
      <p:grpSp>
        <p:nvGrpSpPr>
          <p:cNvPr id="7" name="Group 6"/>
          <p:cNvGrpSpPr/>
          <p:nvPr/>
        </p:nvGrpSpPr>
        <p:grpSpPr>
          <a:xfrm>
            <a:off x="277761" y="2320384"/>
            <a:ext cx="4321532" cy="3916114"/>
            <a:chOff x="277761" y="2320384"/>
            <a:chExt cx="4321532" cy="391611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7761" y="2976227"/>
              <a:ext cx="4321532" cy="3260271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806752" y="2320384"/>
              <a:ext cx="364729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2014 </a:t>
              </a:r>
              <a:r>
                <a:rPr lang="en-US" sz="2000" b="1" i="1" dirty="0" smtClean="0"/>
                <a:t>Nicotine and Tobacco</a:t>
              </a:r>
            </a:p>
            <a:p>
              <a:r>
                <a:rPr lang="en-US" sz="2000" b="1" i="1" dirty="0" smtClean="0"/>
                <a:t>Research</a:t>
              </a:r>
              <a:r>
                <a:rPr lang="en-US" sz="2000" b="1" dirty="0" smtClean="0"/>
                <a:t> article</a:t>
              </a:r>
              <a:endParaRPr lang="en-US" sz="2000" b="1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019664" y="5451765"/>
              <a:ext cx="52580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461</a:t>
              </a:r>
              <a:endParaRPr lang="en-US" sz="16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36485" y="2993288"/>
              <a:ext cx="81003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12,970</a:t>
              </a:r>
              <a:endParaRPr lang="en-US" sz="1600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588111" y="2437372"/>
            <a:ext cx="4402843" cy="3876093"/>
            <a:chOff x="4588111" y="2437372"/>
            <a:chExt cx="4402843" cy="387609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88111" y="3053194"/>
              <a:ext cx="4402843" cy="3260271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5054699" y="2437372"/>
              <a:ext cx="380081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2016 </a:t>
              </a:r>
              <a:r>
                <a:rPr lang="en-US" sz="2000" b="1" i="1" dirty="0" smtClean="0"/>
                <a:t>Stress and Health</a:t>
              </a:r>
              <a:r>
                <a:rPr lang="en-US" sz="2000" b="1" dirty="0" smtClean="0"/>
                <a:t> article</a:t>
              </a:r>
              <a:endParaRPr lang="en-US" sz="2000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329709" y="5302562"/>
              <a:ext cx="41209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70</a:t>
              </a:r>
              <a:endParaRPr lang="en-US" sz="16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337969" y="3101440"/>
              <a:ext cx="52580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132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4285403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199" y="375252"/>
            <a:ext cx="677749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1. Selection of all kinds: </a:t>
            </a:r>
            <a:r>
              <a:rPr lang="en-US" b="1" dirty="0" smtClean="0"/>
              <a:t>Moments</a:t>
            </a:r>
            <a:endParaRPr lang="en-US" b="1" dirty="0"/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2846" y="1631173"/>
            <a:ext cx="7427073" cy="5084587"/>
          </a:xfrm>
        </p:spPr>
        <p:txBody>
          <a:bodyPr>
            <a:normAutofit/>
          </a:bodyPr>
          <a:lstStyle/>
          <a:p>
            <a:r>
              <a:rPr lang="en-US" sz="2400" b="0" dirty="0">
                <a:latin typeface="Arial" charset="0"/>
              </a:rPr>
              <a:t>The usual suspects</a:t>
            </a:r>
          </a:p>
          <a:p>
            <a:r>
              <a:rPr lang="en-US" sz="2400" b="0" dirty="0" smtClean="0">
                <a:latin typeface="Arial" charset="0"/>
              </a:rPr>
              <a:t>Recent reviews </a:t>
            </a:r>
            <a:r>
              <a:rPr lang="en-US" sz="2400" b="0" dirty="0">
                <a:latin typeface="Arial" charset="0"/>
              </a:rPr>
              <a:t>of </a:t>
            </a:r>
            <a:r>
              <a:rPr lang="en-US" sz="2400" b="0" dirty="0" smtClean="0">
                <a:latin typeface="Arial" charset="0"/>
              </a:rPr>
              <a:t>EMA </a:t>
            </a:r>
            <a:r>
              <a:rPr lang="en-US" sz="2400" b="0" dirty="0">
                <a:latin typeface="Arial" charset="0"/>
              </a:rPr>
              <a:t>papers</a:t>
            </a:r>
          </a:p>
          <a:p>
            <a:pPr lvl="1"/>
            <a:r>
              <a:rPr lang="en-US" dirty="0">
                <a:latin typeface="Arial" charset="0"/>
              </a:rPr>
              <a:t>Review of psychiatric EMA studies: 13 of 40 studies, 33%, did not report </a:t>
            </a:r>
            <a:r>
              <a:rPr lang="en-US" dirty="0" smtClean="0">
                <a:latin typeface="Arial" charset="0"/>
              </a:rPr>
              <a:t>completion rates (</a:t>
            </a:r>
            <a:r>
              <a:rPr lang="en-US" dirty="0">
                <a:latin typeface="Arial" charset="0"/>
              </a:rPr>
              <a:t>Cain et al., 2009</a:t>
            </a:r>
            <a:r>
              <a:rPr lang="en-US" dirty="0" smtClean="0">
                <a:latin typeface="Arial" charset="0"/>
              </a:rPr>
              <a:t>)</a:t>
            </a:r>
          </a:p>
          <a:p>
            <a:pPr lvl="1"/>
            <a:r>
              <a:rPr lang="en-US" dirty="0" smtClean="0">
                <a:latin typeface="Arial" charset="0"/>
              </a:rPr>
              <a:t>Our review of pain EMA studies, 31 of 104, 30%, did not report completion rates (May et al., in progress)</a:t>
            </a:r>
            <a:endParaRPr lang="en-US" dirty="0">
              <a:latin typeface="Arial" charset="0"/>
            </a:endParaRPr>
          </a:p>
          <a:p>
            <a:pPr eaLnBrk="1" hangingPunct="1"/>
            <a:r>
              <a:rPr lang="en-US" sz="2400" b="0" dirty="0" smtClean="0">
                <a:latin typeface="Arial" charset="0"/>
              </a:rPr>
              <a:t>Computation of Completion rates</a:t>
            </a:r>
          </a:p>
          <a:p>
            <a:pPr lvl="1"/>
            <a:r>
              <a:rPr lang="en-US" dirty="0" smtClean="0">
                <a:latin typeface="Arial" charset="0"/>
              </a:rPr>
              <a:t>Count everyone: Intention to Treat approach?</a:t>
            </a:r>
          </a:p>
          <a:p>
            <a:pPr lvl="2"/>
            <a:r>
              <a:rPr lang="en-US" b="0" dirty="0" smtClean="0">
                <a:latin typeface="Arial" charset="0"/>
              </a:rPr>
              <a:t>Or toss </a:t>
            </a:r>
            <a:r>
              <a:rPr lang="en-US" b="0" dirty="0" smtClean="0">
                <a:latin typeface="Arial" charset="0"/>
              </a:rPr>
              <a:t>those with bad data, </a:t>
            </a:r>
            <a:r>
              <a:rPr lang="en-US" b="0" dirty="0" smtClean="0">
                <a:latin typeface="Arial" charset="0"/>
              </a:rPr>
              <a:t>and then compute completion rates?</a:t>
            </a:r>
          </a:p>
          <a:p>
            <a:pPr lvl="1"/>
            <a:r>
              <a:rPr lang="en-US" dirty="0" smtClean="0">
                <a:latin typeface="Arial" charset="0"/>
              </a:rPr>
              <a:t>What about suspends, napping, “late” reports?</a:t>
            </a:r>
            <a:endParaRPr lang="en-US" b="0" dirty="0" smtClean="0">
              <a:latin typeface="Arial" charset="0"/>
            </a:endParaRPr>
          </a:p>
          <a:p>
            <a:pPr lvl="1"/>
            <a:r>
              <a:rPr lang="en-US" dirty="0" smtClean="0">
                <a:latin typeface="Arial" charset="0"/>
              </a:rPr>
              <a:t>Despite </a:t>
            </a:r>
            <a:r>
              <a:rPr lang="en-US" dirty="0" smtClean="0">
                <a:latin typeface="Arial" charset="0"/>
              </a:rPr>
              <a:t>acceptable </a:t>
            </a:r>
            <a:r>
              <a:rPr lang="en-US" i="1" dirty="0" smtClean="0">
                <a:latin typeface="Arial" charset="0"/>
              </a:rPr>
              <a:t>overall</a:t>
            </a:r>
            <a:r>
              <a:rPr lang="en-US" dirty="0" smtClean="0">
                <a:latin typeface="Arial" charset="0"/>
              </a:rPr>
              <a:t> completion rates, studies sometimes include </a:t>
            </a:r>
            <a:r>
              <a:rPr lang="en-US" i="1" dirty="0" smtClean="0">
                <a:latin typeface="Arial" charset="0"/>
              </a:rPr>
              <a:t>individuals</a:t>
            </a:r>
            <a:r>
              <a:rPr lang="en-US" dirty="0" smtClean="0">
                <a:latin typeface="Arial" charset="0"/>
              </a:rPr>
              <a:t> with unacceptable completion rates </a:t>
            </a:r>
          </a:p>
          <a:p>
            <a:pPr lvl="1"/>
            <a:endParaRPr lang="en-US" b="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862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35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35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35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35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199" y="375252"/>
            <a:ext cx="6777490" cy="11430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2. </a:t>
            </a:r>
            <a:r>
              <a:rPr lang="en-US" sz="3200" dirty="0" smtClean="0"/>
              <a:t>Momentary reporting may alter the reporting task</a:t>
            </a:r>
            <a:endParaRPr lang="en-US" sz="3200" dirty="0"/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419" y="1893398"/>
            <a:ext cx="7328878" cy="4248657"/>
          </a:xfrm>
        </p:spPr>
        <p:txBody>
          <a:bodyPr>
            <a:normAutofit/>
          </a:bodyPr>
          <a:lstStyle/>
          <a:p>
            <a:pPr marL="685800" lvl="3" indent="0">
              <a:buNone/>
            </a:pPr>
            <a:endParaRPr lang="en-US" sz="800" b="0" dirty="0" smtClean="0">
              <a:latin typeface="Arial" charset="0"/>
              <a:sym typeface="Wingdings"/>
            </a:endParaRPr>
          </a:p>
          <a:p>
            <a:pPr lvl="2"/>
            <a:endParaRPr lang="en-US" sz="800" b="0" dirty="0">
              <a:latin typeface="Arial" charset="0"/>
              <a:sym typeface="Wingding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822847" y="1905493"/>
            <a:ext cx="7328878" cy="479889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spcBef>
                <a:spcPts val="1800"/>
              </a:spcBef>
              <a:buClr>
                <a:schemeClr val="accent1"/>
              </a:buClr>
              <a:buSzPct val="100000"/>
              <a:buFont typeface="Wingdings 2" pitchFamily="18" charset="2"/>
              <a:buChar char="¡"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100000"/>
              <a:buFont typeface="Wingdings 2" pitchFamily="18" charset="2"/>
              <a:buChar char="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 typeface="Wingdings 2" pitchFamily="18" charset="2"/>
              <a:buChar char="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100000"/>
              <a:buFont typeface="Wingdings 2" pitchFamily="18" charset="2"/>
              <a:buChar char="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 typeface="Wingdings 2" pitchFamily="18" charset="2"/>
              <a:buChar char="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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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lang="en-US" sz="18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b="0" dirty="0" smtClean="0">
                <a:latin typeface="Arial" charset="0"/>
              </a:rPr>
              <a:t>Duration of recall </a:t>
            </a:r>
            <a:r>
              <a:rPr lang="en-US" sz="2600" b="0" dirty="0">
                <a:latin typeface="Arial" charset="0"/>
              </a:rPr>
              <a:t>p</a:t>
            </a:r>
            <a:r>
              <a:rPr lang="en-US" sz="2600" b="0" dirty="0" smtClean="0">
                <a:latin typeface="Arial" charset="0"/>
              </a:rPr>
              <a:t>eriod </a:t>
            </a:r>
            <a:r>
              <a:rPr lang="en-US" sz="2600" b="0" dirty="0" smtClean="0">
                <a:latin typeface="Arial" charset="0"/>
              </a:rPr>
              <a:t>impacts </a:t>
            </a:r>
            <a:r>
              <a:rPr lang="en-US" sz="2600" b="0" dirty="0" smtClean="0">
                <a:latin typeface="Arial" charset="0"/>
              </a:rPr>
              <a:t>meaning of questions</a:t>
            </a:r>
            <a:endParaRPr lang="en-US" sz="2600" b="0" dirty="0" smtClean="0">
              <a:latin typeface="Arial" charset="0"/>
            </a:endParaRPr>
          </a:p>
          <a:p>
            <a:pPr lvl="1"/>
            <a:r>
              <a:rPr lang="en-US" sz="1700" dirty="0" smtClean="0">
                <a:latin typeface="Arial" charset="0"/>
              </a:rPr>
              <a:t>When information is not fully accessible, respondents may look to the question for guidance</a:t>
            </a:r>
          </a:p>
          <a:p>
            <a:pPr lvl="1"/>
            <a:r>
              <a:rPr lang="en-US" sz="1700" dirty="0" smtClean="0">
                <a:latin typeface="Arial" charset="0"/>
              </a:rPr>
              <a:t>Main </a:t>
            </a:r>
            <a:r>
              <a:rPr lang="en-US" sz="1700" dirty="0" smtClean="0">
                <a:latin typeface="Arial" charset="0"/>
              </a:rPr>
              <a:t>issue: Shorter recall periods suggest that more minor instances or intensities are sought</a:t>
            </a:r>
          </a:p>
          <a:p>
            <a:pPr lvl="2"/>
            <a:r>
              <a:rPr lang="en-US" sz="1700" dirty="0" smtClean="0">
                <a:latin typeface="Arial" charset="0"/>
              </a:rPr>
              <a:t>So, minor arguments are reported; lesser affects</a:t>
            </a:r>
          </a:p>
          <a:p>
            <a:r>
              <a:rPr lang="en-US" sz="2600" b="0" dirty="0" smtClean="0">
                <a:latin typeface="Arial" charset="0"/>
              </a:rPr>
              <a:t>Secondary </a:t>
            </a:r>
            <a:r>
              <a:rPr lang="en-US" sz="2600" b="0" dirty="0" smtClean="0">
                <a:latin typeface="Arial" charset="0"/>
              </a:rPr>
              <a:t>issue: Differences in the use of scale anchors</a:t>
            </a:r>
          </a:p>
          <a:p>
            <a:pPr lvl="2"/>
            <a:r>
              <a:rPr lang="en-US" sz="1700" dirty="0" smtClean="0">
                <a:latin typeface="Arial" charset="0"/>
              </a:rPr>
              <a:t>“Moderate” in a brief recall period may mean less that “moderate” in a longer recall period</a:t>
            </a:r>
          </a:p>
          <a:p>
            <a:r>
              <a:rPr lang="en-US" sz="2600" b="0" dirty="0" smtClean="0">
                <a:latin typeface="Arial" charset="0"/>
              </a:rPr>
              <a:t>Tertiary issue: Growing Social Desirability as respondents learn about themselves (e.g., not liking their kids)</a:t>
            </a:r>
          </a:p>
          <a:p>
            <a:pPr lvl="1"/>
            <a:endParaRPr lang="en-US" sz="20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9000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199" y="375252"/>
            <a:ext cx="677749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3. Psychometrics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7495" y="1635641"/>
            <a:ext cx="2916815" cy="1678416"/>
          </a:xfrm>
          <a:prstGeom prst="rect">
            <a:avLst/>
          </a:prstGeom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762241" y="2832144"/>
            <a:ext cx="7328878" cy="3346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spcBef>
                <a:spcPts val="1800"/>
              </a:spcBef>
              <a:buClr>
                <a:schemeClr val="accent1"/>
              </a:buClr>
              <a:buSzPct val="100000"/>
              <a:buFont typeface="Wingdings 2" pitchFamily="18" charset="2"/>
              <a:buChar char="¡"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100000"/>
              <a:buFont typeface="Wingdings 2" pitchFamily="18" charset="2"/>
              <a:buChar char="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 typeface="Wingdings 2" pitchFamily="18" charset="2"/>
              <a:buChar char="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100000"/>
              <a:buFont typeface="Wingdings 2" pitchFamily="18" charset="2"/>
              <a:buChar char="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 typeface="Wingdings 2" pitchFamily="18" charset="2"/>
              <a:buChar char="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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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lang="en-US" sz="18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0" dirty="0" smtClean="0">
                <a:latin typeface="Arial" charset="0"/>
              </a:rPr>
              <a:t>Not clear why</a:t>
            </a:r>
          </a:p>
          <a:p>
            <a:r>
              <a:rPr lang="en-US" sz="2400" b="0" dirty="0" smtClean="0">
                <a:latin typeface="Arial" charset="0"/>
                <a:sym typeface="Wingdings"/>
              </a:rPr>
              <a:t>Probably, the idea that because the information measured is apparently accessible, then there is little error to the measurement</a:t>
            </a:r>
          </a:p>
          <a:p>
            <a:r>
              <a:rPr lang="en-US" sz="2400" b="0" dirty="0" smtClean="0">
                <a:latin typeface="Arial" charset="0"/>
                <a:sym typeface="Wingdings"/>
              </a:rPr>
              <a:t>Measurement properties need to be determined at a within-person basis </a:t>
            </a:r>
            <a:endParaRPr lang="en-US" sz="2400" b="0" dirty="0" smtClean="0">
              <a:latin typeface="Arial" charset="0"/>
              <a:sym typeface="Wingdings"/>
            </a:endParaRPr>
          </a:p>
          <a:p>
            <a:pPr lvl="1"/>
            <a:r>
              <a:rPr lang="en-US" dirty="0" smtClean="0">
                <a:latin typeface="Arial" charset="0"/>
                <a:sym typeface="Wingdings"/>
              </a:rPr>
              <a:t>E.g</a:t>
            </a:r>
            <a:r>
              <a:rPr lang="en-US" dirty="0" smtClean="0">
                <a:latin typeface="Arial" charset="0"/>
                <a:sym typeface="Wingdings"/>
              </a:rPr>
              <a:t>., Bolger’s 2006 approach to reliability</a:t>
            </a:r>
            <a:endParaRPr lang="en-US" b="0" dirty="0" smtClean="0">
              <a:latin typeface="Arial" charset="0"/>
              <a:sym typeface="Wingdings"/>
            </a:endParaRPr>
          </a:p>
          <a:p>
            <a:endParaRPr lang="en-US" sz="2000" b="0" dirty="0" smtClean="0">
              <a:latin typeface="Arial" charset="0"/>
              <a:sym typeface="Wingdings"/>
            </a:endParaRPr>
          </a:p>
          <a:p>
            <a:endParaRPr lang="en-US" sz="1800" dirty="0" smtClean="0">
              <a:latin typeface="Arial" charset="0"/>
              <a:sym typeface="Wingdings"/>
            </a:endParaRPr>
          </a:p>
          <a:p>
            <a:pPr lvl="2"/>
            <a:endParaRPr lang="en-US" dirty="0" smtClean="0">
              <a:latin typeface="Arial" charset="0"/>
              <a:sym typeface="Wingdings"/>
            </a:endParaRPr>
          </a:p>
          <a:p>
            <a:pPr lvl="2"/>
            <a:endParaRPr lang="en-US" dirty="0">
              <a:latin typeface="Arial" charset="0"/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244049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199" y="375252"/>
            <a:ext cx="677749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3. Psychometrics</a:t>
            </a:r>
            <a:endParaRPr lang="en-US" dirty="0"/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7276" y="1984112"/>
            <a:ext cx="7328878" cy="4248657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b="0" dirty="0" smtClean="0">
                <a:solidFill>
                  <a:srgbClr val="0000FF"/>
                </a:solidFill>
                <a:latin typeface="Arial" charset="0"/>
                <a:sym typeface="Wingdings"/>
              </a:rPr>
              <a:t>Scales versus items</a:t>
            </a:r>
          </a:p>
          <a:p>
            <a:pPr lvl="1"/>
            <a:r>
              <a:rPr lang="en-US" sz="2400" dirty="0" smtClean="0">
                <a:latin typeface="Arial" charset="0"/>
                <a:sym typeface="Wingdings"/>
              </a:rPr>
              <a:t>Often EMA </a:t>
            </a:r>
            <a:r>
              <a:rPr lang="en-US" sz="2400" dirty="0" smtClean="0">
                <a:latin typeface="Arial" charset="0"/>
                <a:sym typeface="Wingdings"/>
              </a:rPr>
              <a:t>use single item assessments</a:t>
            </a:r>
            <a:endParaRPr lang="en-US" sz="2400" dirty="0" smtClean="0">
              <a:latin typeface="Arial" charset="0"/>
              <a:sym typeface="Wingdings"/>
            </a:endParaRPr>
          </a:p>
          <a:p>
            <a:pPr lvl="1"/>
            <a:r>
              <a:rPr lang="en-US" sz="2400" b="0" dirty="0" smtClean="0">
                <a:latin typeface="Arial" charset="0"/>
                <a:sym typeface="Wingdings"/>
              </a:rPr>
              <a:t>Relatively little data on increasing momentary reliability</a:t>
            </a:r>
          </a:p>
          <a:p>
            <a:pPr lvl="2"/>
            <a:r>
              <a:rPr lang="en-US" sz="2400" dirty="0" smtClean="0">
                <a:latin typeface="Arial" charset="0"/>
                <a:sym typeface="Wingdings"/>
              </a:rPr>
              <a:t>Should be </a:t>
            </a:r>
            <a:r>
              <a:rPr lang="en-US" sz="2400" dirty="0" smtClean="0">
                <a:latin typeface="Arial" charset="0"/>
                <a:sym typeface="Wingdings"/>
              </a:rPr>
              <a:t>large as items are added</a:t>
            </a:r>
            <a:endParaRPr lang="is-IS" sz="2400" dirty="0" smtClean="0">
              <a:latin typeface="Arial" charset="0"/>
              <a:sym typeface="Wingdings"/>
            </a:endParaRPr>
          </a:p>
          <a:p>
            <a:pPr lvl="1"/>
            <a:r>
              <a:rPr lang="is-IS" sz="2400" b="0" dirty="0" smtClean="0">
                <a:latin typeface="Arial" charset="0"/>
                <a:sym typeface="Wingdings"/>
              </a:rPr>
              <a:t>May be especially important for:</a:t>
            </a:r>
          </a:p>
          <a:p>
            <a:pPr lvl="2"/>
            <a:r>
              <a:rPr lang="is-IS" sz="2400" dirty="0" smtClean="0">
                <a:latin typeface="Arial" charset="0"/>
                <a:sym typeface="Wingdings"/>
              </a:rPr>
              <a:t>Analyses of within-person associations</a:t>
            </a:r>
          </a:p>
          <a:p>
            <a:pPr lvl="2"/>
            <a:r>
              <a:rPr lang="is-IS" sz="2400" b="0" dirty="0" smtClean="0">
                <a:latin typeface="Arial" charset="0"/>
                <a:sym typeface="Wingdings"/>
              </a:rPr>
              <a:t>Just in Time Interventions</a:t>
            </a:r>
            <a:r>
              <a:rPr lang="en-US" sz="2400" b="0" dirty="0" smtClean="0">
                <a:latin typeface="Arial" charset="0"/>
                <a:sym typeface="Wingdings"/>
              </a:rPr>
              <a:t> </a:t>
            </a:r>
          </a:p>
          <a:p>
            <a:pPr eaLnBrk="1" hangingPunct="1"/>
            <a:endParaRPr lang="en-US" b="0" dirty="0" smtClean="0">
              <a:latin typeface="Arial" charset="0"/>
              <a:sym typeface="Wingdings"/>
            </a:endParaRPr>
          </a:p>
          <a:p>
            <a:pPr eaLnBrk="1" hangingPunct="1"/>
            <a:endParaRPr lang="en-US" b="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6130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35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35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199" y="375252"/>
            <a:ext cx="677749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3. Psychometrics</a:t>
            </a:r>
            <a:endParaRPr lang="en-US" dirty="0"/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7276" y="1791072"/>
            <a:ext cx="7697764" cy="4751968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3200" b="0" dirty="0" smtClean="0">
                <a:solidFill>
                  <a:srgbClr val="0000FF"/>
                </a:solidFill>
                <a:latin typeface="Arial" charset="0"/>
                <a:sym typeface="Wingdings"/>
              </a:rPr>
              <a:t>IRT approaches</a:t>
            </a:r>
          </a:p>
          <a:p>
            <a:pPr lvl="1"/>
            <a:r>
              <a:rPr lang="en-US" sz="2400" dirty="0" smtClean="0">
                <a:latin typeface="Arial" charset="0"/>
                <a:sym typeface="Wingdings"/>
              </a:rPr>
              <a:t>We know little/nothing about:</a:t>
            </a:r>
          </a:p>
          <a:p>
            <a:pPr lvl="2"/>
            <a:r>
              <a:rPr lang="en-US" sz="2400" dirty="0">
                <a:latin typeface="Arial" charset="0"/>
                <a:sym typeface="Wingdings"/>
              </a:rPr>
              <a:t>T</a:t>
            </a:r>
            <a:r>
              <a:rPr lang="en-US" sz="2400" dirty="0" smtClean="0">
                <a:latin typeface="Arial" charset="0"/>
                <a:sym typeface="Wingdings"/>
              </a:rPr>
              <a:t>he </a:t>
            </a:r>
            <a:r>
              <a:rPr lang="en-US" sz="2400" dirty="0" smtClean="0">
                <a:latin typeface="Arial" charset="0"/>
                <a:sym typeface="Wingdings"/>
              </a:rPr>
              <a:t>information functions (difficulty) of items of within-day items</a:t>
            </a:r>
          </a:p>
          <a:p>
            <a:pPr lvl="2"/>
            <a:r>
              <a:rPr lang="en-US" sz="2400" dirty="0">
                <a:latin typeface="Arial" charset="0"/>
                <a:sym typeface="Wingdings"/>
              </a:rPr>
              <a:t>C</a:t>
            </a:r>
            <a:r>
              <a:rPr lang="en-US" sz="2400" b="0" dirty="0" smtClean="0">
                <a:latin typeface="Arial" charset="0"/>
                <a:sym typeface="Wingdings"/>
              </a:rPr>
              <a:t>alibration </a:t>
            </a:r>
            <a:r>
              <a:rPr lang="en-US" sz="2400" b="0" dirty="0" smtClean="0">
                <a:latin typeface="Arial" charset="0"/>
                <a:sym typeface="Wingdings"/>
              </a:rPr>
              <a:t>to a known sample</a:t>
            </a:r>
          </a:p>
          <a:p>
            <a:pPr lvl="2"/>
            <a:r>
              <a:rPr lang="en-US" sz="2400" dirty="0" smtClean="0">
                <a:latin typeface="Arial" charset="0"/>
                <a:sym typeface="Wingdings"/>
              </a:rPr>
              <a:t>Differential Item Function</a:t>
            </a:r>
          </a:p>
          <a:p>
            <a:pPr lvl="1"/>
            <a:r>
              <a:rPr lang="en-US" sz="2400" b="0" dirty="0" smtClean="0">
                <a:latin typeface="Arial" charset="0"/>
                <a:sym typeface="Wingdings"/>
              </a:rPr>
              <a:t>Such information could improve our ability to capture precise information in an efficient and reliable manner</a:t>
            </a:r>
          </a:p>
          <a:p>
            <a:pPr lvl="1"/>
            <a:r>
              <a:rPr lang="en-US" sz="2400" dirty="0" smtClean="0">
                <a:latin typeface="Arial" charset="0"/>
                <a:sym typeface="Wingdings"/>
              </a:rPr>
              <a:t>Computer Adaptive Testing in EMA</a:t>
            </a:r>
          </a:p>
          <a:p>
            <a:pPr lvl="2"/>
            <a:r>
              <a:rPr lang="en-US" sz="2400" b="0" dirty="0" smtClean="0">
                <a:latin typeface="Arial" charset="0"/>
                <a:sym typeface="Wingdings"/>
              </a:rPr>
              <a:t>An idea that should be implemented</a:t>
            </a:r>
            <a:endParaRPr lang="en-US" sz="3200" b="0" dirty="0" smtClean="0">
              <a:latin typeface="Arial" charset="0"/>
              <a:sym typeface="Wingdings"/>
            </a:endParaRPr>
          </a:p>
          <a:p>
            <a:pPr eaLnBrk="1" hangingPunct="1"/>
            <a:endParaRPr lang="en-US" sz="3200" b="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820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35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35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35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199" y="375252"/>
            <a:ext cx="677749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3. Psychometrics</a:t>
            </a:r>
            <a:endParaRPr lang="en-US" dirty="0"/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7276" y="1984112"/>
            <a:ext cx="7328878" cy="4528448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sz="3200" b="0" dirty="0" smtClean="0">
                <a:solidFill>
                  <a:srgbClr val="0000FF"/>
                </a:solidFill>
                <a:latin typeface="Arial" charset="0"/>
                <a:sym typeface="Wingdings"/>
              </a:rPr>
              <a:t>Momentary Context effects</a:t>
            </a:r>
          </a:p>
          <a:p>
            <a:pPr lvl="1"/>
            <a:r>
              <a:rPr lang="en-US" sz="2400" dirty="0" smtClean="0">
                <a:latin typeface="Arial" charset="0"/>
                <a:sym typeface="Wingdings"/>
              </a:rPr>
              <a:t>A ubiquitous though often overlooked issue concerns item context </a:t>
            </a:r>
            <a:r>
              <a:rPr lang="en-US" sz="2400" dirty="0" smtClean="0">
                <a:latin typeface="Arial" charset="0"/>
                <a:sym typeface="Wingdings"/>
              </a:rPr>
              <a:t>effects</a:t>
            </a:r>
          </a:p>
          <a:p>
            <a:pPr lvl="1"/>
            <a:r>
              <a:rPr lang="en-US" sz="2400" dirty="0" smtClean="0">
                <a:latin typeface="Arial" charset="0"/>
                <a:sym typeface="Wingdings"/>
              </a:rPr>
              <a:t>Two types of Context:</a:t>
            </a:r>
          </a:p>
          <a:p>
            <a:pPr lvl="2"/>
            <a:r>
              <a:rPr lang="en-US" sz="2400" dirty="0" smtClean="0">
                <a:latin typeface="Arial" charset="0"/>
                <a:sym typeface="Wingdings"/>
              </a:rPr>
              <a:t>The impact of situation/environment – primary goal</a:t>
            </a:r>
          </a:p>
          <a:p>
            <a:pPr lvl="2"/>
            <a:r>
              <a:rPr lang="en-US" sz="2400" dirty="0" smtClean="0">
                <a:latin typeface="Arial" charset="0"/>
                <a:sym typeface="Wingdings"/>
              </a:rPr>
              <a:t>Item-order context effects</a:t>
            </a:r>
            <a:endParaRPr lang="en-US" sz="2400" dirty="0">
              <a:latin typeface="Arial" charset="0"/>
              <a:sym typeface="Wingdings"/>
            </a:endParaRPr>
          </a:p>
          <a:p>
            <a:pPr lvl="1"/>
            <a:r>
              <a:rPr lang="en-US" sz="2400" dirty="0" smtClean="0">
                <a:latin typeface="Arial" charset="0"/>
                <a:sym typeface="Wingdings"/>
              </a:rPr>
              <a:t>Item-order context: Not </a:t>
            </a:r>
            <a:r>
              <a:rPr lang="en-US" sz="2400" dirty="0" smtClean="0">
                <a:latin typeface="Arial" charset="0"/>
                <a:sym typeface="Wingdings"/>
              </a:rPr>
              <a:t>only </a:t>
            </a:r>
            <a:r>
              <a:rPr lang="en-US" sz="2400" i="1" dirty="0" smtClean="0">
                <a:latin typeface="Arial" charset="0"/>
                <a:sym typeface="Wingdings"/>
              </a:rPr>
              <a:t>main effects</a:t>
            </a:r>
            <a:r>
              <a:rPr lang="en-US" sz="2400" dirty="0" smtClean="0">
                <a:latin typeface="Arial" charset="0"/>
                <a:sym typeface="Wingdings"/>
              </a:rPr>
              <a:t> of context questions, but potential </a:t>
            </a:r>
            <a:r>
              <a:rPr lang="en-US" sz="2400" i="1" dirty="0" smtClean="0">
                <a:latin typeface="Arial" charset="0"/>
                <a:sym typeface="Wingdings"/>
              </a:rPr>
              <a:t>interactive effects</a:t>
            </a:r>
            <a:r>
              <a:rPr lang="en-US" sz="2400" dirty="0" smtClean="0">
                <a:latin typeface="Arial" charset="0"/>
                <a:sym typeface="Wingdings"/>
              </a:rPr>
              <a:t> with group membership</a:t>
            </a:r>
          </a:p>
          <a:p>
            <a:pPr lvl="1"/>
            <a:r>
              <a:rPr lang="en-US" sz="2400" dirty="0" smtClean="0">
                <a:latin typeface="Arial" charset="0"/>
                <a:sym typeface="Wingdings"/>
              </a:rPr>
              <a:t>No information about if this occurs in EMA </a:t>
            </a:r>
          </a:p>
          <a:p>
            <a:pPr lvl="1"/>
            <a:r>
              <a:rPr lang="en-US" sz="2400" dirty="0" smtClean="0">
                <a:latin typeface="Arial" charset="0"/>
                <a:sym typeface="Wingdings"/>
              </a:rPr>
              <a:t>Implications: more thoughtful arrangement of questions according to content accessibility (on idea that low accessibility is more susceptible to context effects)</a:t>
            </a:r>
          </a:p>
          <a:p>
            <a:pPr lvl="1"/>
            <a:endParaRPr lang="en-US" sz="2000" dirty="0" smtClean="0">
              <a:latin typeface="Arial" charset="0"/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1792073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35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35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35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this talk?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0508" y="1644188"/>
            <a:ext cx="7058044" cy="4589953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This presentation focuses on Self-reports, but many issues are pertinent to all ambulatory methods</a:t>
            </a:r>
          </a:p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Importance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of what people tell us about themselves and their circumstances</a:t>
            </a:r>
          </a:p>
          <a:p>
            <a:pPr lvl="1"/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Patient Reported Outcomes (PROs) in health settings</a:t>
            </a:r>
          </a:p>
          <a:p>
            <a:pPr lvl="1"/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Affective, behavioral, and environment qualities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Opinions about all manner of topics including political and consumer polls</a:t>
            </a:r>
          </a:p>
          <a:p>
            <a:r>
              <a:rPr lang="en-US" sz="2200" dirty="0" smtClean="0">
                <a:latin typeface="Arial" charset="0"/>
              </a:rPr>
              <a:t>Nomenclature: ESM</a:t>
            </a:r>
            <a:r>
              <a:rPr lang="en-US" sz="2200" dirty="0">
                <a:latin typeface="Arial" charset="0"/>
              </a:rPr>
              <a:t>/EMA/RTDC/AA </a:t>
            </a:r>
            <a:r>
              <a:rPr lang="en-US" sz="2200" dirty="0" smtClean="0">
                <a:latin typeface="Arial" charset="0"/>
              </a:rPr>
              <a:t>self-report methods</a:t>
            </a:r>
          </a:p>
          <a:p>
            <a:pPr lvl="1"/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>Maybe </a:t>
            </a:r>
            <a:r>
              <a:rPr lang="en-US" sz="2200" dirty="0" err="1" smtClean="0">
                <a:latin typeface="Arial" charset="0"/>
                <a:ea typeface="Arial" charset="0"/>
                <a:cs typeface="Arial" charset="0"/>
              </a:rPr>
              <a:t>srAA</a:t>
            </a:r>
            <a:endParaRPr lang="en-US" sz="2200" dirty="0" smtClean="0"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 sz="2000" dirty="0"/>
          </a:p>
        </p:txBody>
      </p:sp>
      <p:pic>
        <p:nvPicPr>
          <p:cNvPr id="5" name="Picture 4" descr="CSS_logo WORD.pdf"/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194" y="5864285"/>
            <a:ext cx="1458460" cy="1887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514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199" y="375252"/>
            <a:ext cx="677749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4. </a:t>
            </a:r>
            <a:r>
              <a:rPr lang="en-US" dirty="0" smtClean="0"/>
              <a:t>Relative absence </a:t>
            </a:r>
            <a:r>
              <a:rPr lang="en-US" dirty="0" smtClean="0"/>
              <a:t>of</a:t>
            </a:r>
            <a:r>
              <a:rPr lang="en-US" dirty="0"/>
              <a:t> </a:t>
            </a:r>
            <a:r>
              <a:rPr lang="en-US" dirty="0" smtClean="0"/>
              <a:t>Qualitative Approaches</a:t>
            </a:r>
            <a:endParaRPr lang="en-US" dirty="0"/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7276" y="1984112"/>
            <a:ext cx="7328878" cy="4248657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b="0" dirty="0" smtClean="0">
                <a:latin typeface="Arial" charset="0"/>
              </a:rPr>
              <a:t>“Usability” testing is often done, but that’s different</a:t>
            </a:r>
            <a:endParaRPr lang="en-US" sz="2400" b="0" dirty="0" smtClean="0">
              <a:latin typeface="Arial" charset="0"/>
            </a:endParaRPr>
          </a:p>
          <a:p>
            <a:pPr eaLnBrk="1" hangingPunct="1"/>
            <a:r>
              <a:rPr lang="en-US" sz="2400" b="0" dirty="0" smtClean="0">
                <a:latin typeface="Arial" charset="0"/>
              </a:rPr>
              <a:t>Qualitative </a:t>
            </a:r>
            <a:r>
              <a:rPr lang="en-US" sz="2400" b="0" dirty="0" smtClean="0">
                <a:latin typeface="Arial" charset="0"/>
              </a:rPr>
              <a:t>techniques have the potential to elucidate the cognitive processes associated with EMA</a:t>
            </a:r>
          </a:p>
          <a:p>
            <a:pPr lvl="1"/>
            <a:r>
              <a:rPr lang="en-US" sz="2200" b="0" dirty="0" smtClean="0">
                <a:latin typeface="Arial" charset="0"/>
              </a:rPr>
              <a:t>Interpretation of questions</a:t>
            </a:r>
          </a:p>
          <a:p>
            <a:pPr lvl="1"/>
            <a:r>
              <a:rPr lang="en-US" sz="2200" dirty="0" smtClean="0">
                <a:latin typeface="Arial" charset="0"/>
              </a:rPr>
              <a:t>Interpretation of instructions (e.g., reporting period)</a:t>
            </a:r>
          </a:p>
          <a:p>
            <a:pPr lvl="1"/>
            <a:r>
              <a:rPr lang="en-US" sz="2200" dirty="0" smtClean="0">
                <a:latin typeface="Arial" charset="0"/>
              </a:rPr>
              <a:t>Possible discovery of new response outcomes (e.g., contextual factors)</a:t>
            </a:r>
          </a:p>
          <a:p>
            <a:r>
              <a:rPr lang="en-US" sz="2400" b="0" dirty="0" smtClean="0">
                <a:latin typeface="Arial" charset="0"/>
              </a:rPr>
              <a:t>Possibility of Real-time qualitative work</a:t>
            </a:r>
            <a:endParaRPr lang="en-US" sz="2400" b="0" dirty="0">
              <a:latin typeface="Arial" charset="0"/>
            </a:endParaRPr>
          </a:p>
          <a:p>
            <a:pPr lvl="1"/>
            <a:endParaRPr lang="en-US" sz="2200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4919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35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199" y="375252"/>
            <a:ext cx="677749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5. Some fundamentals poorly understood </a:t>
            </a:r>
            <a:endParaRPr lang="en-US" dirty="0"/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6918" y="1859734"/>
            <a:ext cx="7742877" cy="4248657"/>
          </a:xfrm>
        </p:spPr>
        <p:txBody>
          <a:bodyPr>
            <a:noAutofit/>
          </a:bodyPr>
          <a:lstStyle/>
          <a:p>
            <a:pPr eaLnBrk="1" hangingPunct="1"/>
            <a:r>
              <a:rPr lang="en-US" sz="2400" b="0" dirty="0" smtClean="0">
                <a:latin typeface="Arial" charset="0"/>
              </a:rPr>
              <a:t>Similar to the Psychometric point, it isn’t clear that we have exhausted our understanding of “fundamentals” of EMA data</a:t>
            </a:r>
          </a:p>
          <a:p>
            <a:pPr eaLnBrk="1" hangingPunct="1"/>
            <a:r>
              <a:rPr lang="en-US" sz="2400" b="0" dirty="0" smtClean="0">
                <a:latin typeface="Arial" charset="0"/>
              </a:rPr>
              <a:t>What’s happening in the first few days of recording when </a:t>
            </a:r>
            <a:r>
              <a:rPr lang="en-US" sz="2400" b="0" dirty="0" smtClean="0">
                <a:latin typeface="Arial" charset="0"/>
              </a:rPr>
              <a:t>average outcome </a:t>
            </a:r>
            <a:r>
              <a:rPr lang="en-US" sz="2400" b="0" dirty="0" smtClean="0">
                <a:latin typeface="Arial" charset="0"/>
              </a:rPr>
              <a:t>levels </a:t>
            </a:r>
            <a:r>
              <a:rPr lang="en-US" sz="2400" b="0" dirty="0" smtClean="0">
                <a:latin typeface="Arial" charset="0"/>
              </a:rPr>
              <a:t>often decline?</a:t>
            </a:r>
            <a:endParaRPr lang="en-US" sz="2400" b="0" dirty="0" smtClean="0">
              <a:latin typeface="Arial" charset="0"/>
            </a:endParaRPr>
          </a:p>
          <a:p>
            <a:pPr lvl="1"/>
            <a:r>
              <a:rPr lang="en-US" sz="2000" dirty="0" smtClean="0">
                <a:latin typeface="Arial" charset="0"/>
              </a:rPr>
              <a:t>Some folks suggest throwing out those days</a:t>
            </a:r>
          </a:p>
          <a:p>
            <a:pPr lvl="1"/>
            <a:r>
              <a:rPr lang="en-US" sz="2000" b="0" dirty="0" smtClean="0">
                <a:latin typeface="Arial" charset="0"/>
              </a:rPr>
              <a:t>Others </a:t>
            </a:r>
            <a:r>
              <a:rPr lang="en-US" sz="2000" b="0" dirty="0" smtClean="0">
                <a:latin typeface="Arial" charset="0"/>
              </a:rPr>
              <a:t>ignore</a:t>
            </a:r>
          </a:p>
          <a:p>
            <a:r>
              <a:rPr lang="en-US" sz="2400" b="0" dirty="0" smtClean="0">
                <a:latin typeface="Arial" charset="0"/>
              </a:rPr>
              <a:t>Regarding participant burden, the interplay of Assessment Duration, # of Prompts, and # of Days</a:t>
            </a:r>
          </a:p>
          <a:p>
            <a:pPr lvl="1"/>
            <a:r>
              <a:rPr lang="en-US" sz="2000" dirty="0" smtClean="0">
                <a:latin typeface="Arial" charset="0"/>
              </a:rPr>
              <a:t>We do not know the calculus</a:t>
            </a:r>
            <a:endParaRPr lang="en-US" sz="2000" b="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251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35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199" y="375252"/>
            <a:ext cx="677749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5. </a:t>
            </a:r>
            <a:r>
              <a:rPr lang="en-US" dirty="0" smtClean="0"/>
              <a:t>Some fundamentals </a:t>
            </a:r>
            <a:r>
              <a:rPr lang="en-US" dirty="0" smtClean="0"/>
              <a:t>poorly understood </a:t>
            </a:r>
            <a:endParaRPr lang="en-US" dirty="0"/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0418" y="1883740"/>
            <a:ext cx="7862280" cy="4248657"/>
          </a:xfrm>
        </p:spPr>
        <p:txBody>
          <a:bodyPr>
            <a:noAutofit/>
          </a:bodyPr>
          <a:lstStyle/>
          <a:p>
            <a:pPr eaLnBrk="1" hangingPunct="1"/>
            <a:r>
              <a:rPr lang="en-US" sz="2400" b="0" dirty="0">
                <a:latin typeface="Arial" charset="0"/>
              </a:rPr>
              <a:t>H</a:t>
            </a:r>
            <a:r>
              <a:rPr lang="en-US" sz="2400" b="0" dirty="0" smtClean="0">
                <a:latin typeface="Arial" charset="0"/>
              </a:rPr>
              <a:t>owever,  there may be a U-shaped function regarding </a:t>
            </a:r>
            <a:r>
              <a:rPr lang="en-US" sz="2400" b="0" dirty="0" smtClean="0">
                <a:latin typeface="Arial" charset="0"/>
              </a:rPr>
              <a:t>burden and completion </a:t>
            </a:r>
            <a:r>
              <a:rPr lang="en-US" sz="2400" b="0" dirty="0" smtClean="0">
                <a:latin typeface="Arial" charset="0"/>
              </a:rPr>
              <a:t>over time as suggested by Silva et al., 2013</a:t>
            </a:r>
          </a:p>
          <a:p>
            <a:r>
              <a:rPr lang="en-US" sz="2400" b="0" dirty="0" smtClean="0">
                <a:latin typeface="Arial" charset="0"/>
              </a:rPr>
              <a:t>And perhaps more dense prompting schedules yield better completion rates, also suggested by Silva et al., 2013</a:t>
            </a:r>
            <a:endParaRPr lang="en-US" sz="2400" b="0" dirty="0">
              <a:latin typeface="Arial" charset="0"/>
            </a:endParaRPr>
          </a:p>
          <a:p>
            <a:r>
              <a:rPr lang="en-US" sz="2400" b="0" dirty="0" smtClean="0">
                <a:latin typeface="Arial" charset="0"/>
              </a:rPr>
              <a:t>And there is another phenomenon that I believe is less well-know and understood: the decline in variability over time </a:t>
            </a:r>
          </a:p>
          <a:p>
            <a:pPr lvl="1"/>
            <a:r>
              <a:rPr lang="en-US" sz="2000" dirty="0" smtClean="0">
                <a:latin typeface="Arial" charset="0"/>
              </a:rPr>
              <a:t>In EMA and in EOD</a:t>
            </a:r>
          </a:p>
          <a:p>
            <a:pPr lvl="1"/>
            <a:r>
              <a:rPr lang="en-US" sz="2000" b="0" dirty="0" smtClean="0">
                <a:latin typeface="Arial" charset="0"/>
              </a:rPr>
              <a:t>Some data</a:t>
            </a:r>
            <a:r>
              <a:rPr lang="is-IS" sz="2000" b="0" dirty="0" smtClean="0">
                <a:latin typeface="Arial" charset="0"/>
              </a:rPr>
              <a:t>….</a:t>
            </a:r>
            <a:endParaRPr lang="en-US" sz="2000" b="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9706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199" y="375252"/>
            <a:ext cx="6777490" cy="1143000"/>
          </a:xfrm>
        </p:spPr>
        <p:txBody>
          <a:bodyPr/>
          <a:lstStyle/>
          <a:p>
            <a:r>
              <a:rPr lang="en-US" dirty="0"/>
              <a:t>5. </a:t>
            </a:r>
            <a:r>
              <a:rPr lang="en-US" dirty="0" smtClean="0"/>
              <a:t>Some fundamentals </a:t>
            </a:r>
            <a:r>
              <a:rPr lang="en-US" dirty="0"/>
              <a:t>poorly understood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355" y="1985220"/>
            <a:ext cx="8389441" cy="446205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750067" y="1940010"/>
            <a:ext cx="5985729" cy="47292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023919" y="2009220"/>
            <a:ext cx="3120081" cy="47777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05072" y="6404384"/>
            <a:ext cx="88012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Schneider, </a:t>
            </a:r>
            <a:r>
              <a:rPr lang="en-US" sz="1200" dirty="0" smtClean="0"/>
              <a:t>S. Within</a:t>
            </a:r>
            <a:r>
              <a:rPr lang="en-US" sz="1200" dirty="0"/>
              <a:t>-</a:t>
            </a:r>
            <a:r>
              <a:rPr lang="en-US" sz="1200" dirty="0" smtClean="0"/>
              <a:t>person </a:t>
            </a:r>
            <a:r>
              <a:rPr lang="en-US" sz="1200" i="1" dirty="0" smtClean="0"/>
              <a:t>variability </a:t>
            </a:r>
            <a:r>
              <a:rPr lang="en-US" sz="1200" i="1" dirty="0"/>
              <a:t>diminishes over time in intensive longitudinal assessment </a:t>
            </a:r>
            <a:r>
              <a:rPr lang="en-US" sz="1200" i="1" dirty="0" smtClean="0"/>
              <a:t>studies. </a:t>
            </a:r>
            <a:r>
              <a:rPr lang="en-US" sz="1200" dirty="0" smtClean="0"/>
              <a:t>Working Paper.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177123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199" y="375252"/>
            <a:ext cx="6777490" cy="1143000"/>
          </a:xfrm>
        </p:spPr>
        <p:txBody>
          <a:bodyPr/>
          <a:lstStyle/>
          <a:p>
            <a:r>
              <a:rPr lang="en-US" dirty="0"/>
              <a:t>5. </a:t>
            </a:r>
            <a:r>
              <a:rPr lang="en-US" dirty="0" smtClean="0"/>
              <a:t>Some f</a:t>
            </a:r>
            <a:r>
              <a:rPr lang="en-US" dirty="0" smtClean="0"/>
              <a:t>undamentals </a:t>
            </a:r>
            <a:r>
              <a:rPr lang="en-US" dirty="0"/>
              <a:t>poorly understood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5072" y="6404384"/>
            <a:ext cx="87590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Schneider, </a:t>
            </a:r>
            <a:r>
              <a:rPr lang="en-US" sz="1200" dirty="0" smtClean="0"/>
              <a:t>S. Within-person </a:t>
            </a:r>
            <a:r>
              <a:rPr lang="en-US" sz="1200" i="1" dirty="0" smtClean="0"/>
              <a:t>variability </a:t>
            </a:r>
            <a:r>
              <a:rPr lang="en-US" sz="1200" i="1" dirty="0"/>
              <a:t>diminishes over time in intensive longitudinal assessment </a:t>
            </a:r>
            <a:r>
              <a:rPr lang="en-US" sz="1200" i="1" dirty="0" smtClean="0"/>
              <a:t>studies. </a:t>
            </a:r>
            <a:r>
              <a:rPr lang="en-US" sz="1200" dirty="0" smtClean="0"/>
              <a:t>Working Paper.</a:t>
            </a:r>
            <a:endParaRPr lang="en-US" sz="1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432" y="1636110"/>
            <a:ext cx="6046669" cy="4560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173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6. Moments or </a:t>
            </a:r>
            <a:r>
              <a:rPr lang="en-US" dirty="0" smtClean="0"/>
              <a:t>broader coverage?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798562"/>
            <a:ext cx="6614161" cy="4510798"/>
          </a:xfrm>
        </p:spPr>
        <p:txBody>
          <a:bodyPr>
            <a:normAutofit lnSpcReduction="10000"/>
          </a:bodyPr>
          <a:lstStyle/>
          <a:p>
            <a:r>
              <a:rPr lang="en-US" sz="2200" b="0" dirty="0" smtClean="0">
                <a:latin typeface="Arial"/>
                <a:cs typeface="Arial"/>
              </a:rPr>
              <a:t>Of 62 EMA projects with chronic pain patients, 24.2% (15 projects) did not report the time reference (e.g., “when prompted” or “in the last </a:t>
            </a:r>
            <a:r>
              <a:rPr lang="en-US" sz="2200" b="0" i="1" dirty="0" smtClean="0">
                <a:latin typeface="Arial"/>
                <a:cs typeface="Arial"/>
              </a:rPr>
              <a:t>X</a:t>
            </a:r>
            <a:r>
              <a:rPr lang="en-US" sz="2200" b="0" dirty="0" smtClean="0">
                <a:latin typeface="Arial"/>
                <a:cs typeface="Arial"/>
              </a:rPr>
              <a:t> hours”) of their pain </a:t>
            </a:r>
            <a:r>
              <a:rPr lang="en-US" sz="2200" b="0" dirty="0" smtClean="0">
                <a:latin typeface="Arial"/>
                <a:cs typeface="Arial"/>
              </a:rPr>
              <a:t>item </a:t>
            </a:r>
            <a:endParaRPr lang="en-US" sz="2200" b="0" dirty="0" smtClean="0">
              <a:latin typeface="Arial"/>
              <a:cs typeface="Arial"/>
            </a:endParaRPr>
          </a:p>
          <a:p>
            <a:r>
              <a:rPr lang="en-US" sz="2200" b="0" dirty="0" smtClean="0">
                <a:latin typeface="Arial"/>
                <a:cs typeface="Arial"/>
              </a:rPr>
              <a:t>Of the </a:t>
            </a:r>
            <a:r>
              <a:rPr lang="en-US" sz="2200" b="0" dirty="0" smtClean="0">
                <a:latin typeface="Arial"/>
                <a:cs typeface="Arial"/>
              </a:rPr>
              <a:t>rest, </a:t>
            </a:r>
            <a:r>
              <a:rPr lang="en-US" sz="2200" b="0" dirty="0" smtClean="0">
                <a:latin typeface="Arial"/>
                <a:cs typeface="Arial"/>
              </a:rPr>
              <a:t>the majority of them used the “</a:t>
            </a:r>
            <a:r>
              <a:rPr lang="en-US" sz="2200" b="0" dirty="0" smtClean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momentary</a:t>
            </a:r>
            <a:r>
              <a:rPr lang="en-US" sz="2200" b="0" dirty="0" smtClean="0">
                <a:latin typeface="Arial"/>
                <a:cs typeface="Arial"/>
              </a:rPr>
              <a:t>” time reference as compared to the “</a:t>
            </a:r>
            <a:r>
              <a:rPr lang="en-US" sz="2200" b="0" dirty="0" smtClean="0">
                <a:solidFill>
                  <a:srgbClr val="FF0000"/>
                </a:solidFill>
                <a:latin typeface="Arial"/>
                <a:cs typeface="Arial"/>
              </a:rPr>
              <a:t>coverage</a:t>
            </a:r>
            <a:r>
              <a:rPr lang="en-US" sz="2200" b="0" dirty="0" smtClean="0">
                <a:latin typeface="Arial"/>
                <a:cs typeface="Arial"/>
              </a:rPr>
              <a:t>” one</a:t>
            </a:r>
          </a:p>
          <a:p>
            <a:r>
              <a:rPr lang="en-US" sz="2200" b="0" dirty="0" smtClean="0">
                <a:latin typeface="Arial"/>
                <a:cs typeface="Arial"/>
              </a:rPr>
              <a:t>“Coverage” time reference:</a:t>
            </a:r>
          </a:p>
          <a:p>
            <a:pPr lvl="1"/>
            <a:r>
              <a:rPr lang="en-US" sz="1900" dirty="0" smtClean="0">
                <a:latin typeface="Arial"/>
                <a:cs typeface="Arial"/>
              </a:rPr>
              <a:t>In the past 30 min: </a:t>
            </a:r>
            <a:r>
              <a:rPr lang="en-US" sz="1700" dirty="0" smtClean="0">
                <a:latin typeface="Arial"/>
                <a:cs typeface="Arial"/>
              </a:rPr>
              <a:t>3 projects</a:t>
            </a:r>
          </a:p>
          <a:p>
            <a:pPr lvl="1"/>
            <a:r>
              <a:rPr lang="en-US" sz="1900" dirty="0" smtClean="0">
                <a:latin typeface="Arial"/>
                <a:cs typeface="Arial"/>
              </a:rPr>
              <a:t>During the last 2-3 hours: </a:t>
            </a:r>
            <a:r>
              <a:rPr lang="en-US" sz="1700" dirty="0" smtClean="0">
                <a:latin typeface="Arial"/>
                <a:cs typeface="Arial"/>
              </a:rPr>
              <a:t>1 project</a:t>
            </a:r>
          </a:p>
          <a:p>
            <a:pPr lvl="1"/>
            <a:r>
              <a:rPr lang="en-US" sz="1900" dirty="0" smtClean="0">
                <a:latin typeface="Arial"/>
                <a:cs typeface="Arial"/>
              </a:rPr>
              <a:t>In the past 3 hours: </a:t>
            </a:r>
            <a:r>
              <a:rPr lang="en-US" sz="1700" dirty="0" smtClean="0">
                <a:latin typeface="Arial"/>
                <a:cs typeface="Arial"/>
              </a:rPr>
              <a:t>1 project</a:t>
            </a:r>
          </a:p>
          <a:p>
            <a:pPr lvl="1"/>
            <a:r>
              <a:rPr lang="en-US" sz="1900" dirty="0" smtClean="0">
                <a:latin typeface="Arial"/>
                <a:cs typeface="Arial"/>
              </a:rPr>
              <a:t>Since the previous prompt (~240min): </a:t>
            </a:r>
            <a:r>
              <a:rPr lang="en-US" sz="1700" dirty="0" smtClean="0">
                <a:latin typeface="Arial"/>
                <a:cs typeface="Arial"/>
              </a:rPr>
              <a:t>1 project</a:t>
            </a:r>
          </a:p>
          <a:p>
            <a:endParaRPr lang="en-US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400229681"/>
              </p:ext>
            </p:extLst>
          </p:nvPr>
        </p:nvGraphicFramePr>
        <p:xfrm>
          <a:off x="5407541" y="3686730"/>
          <a:ext cx="4050848" cy="27410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6122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199" y="375252"/>
            <a:ext cx="677749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7. Reactivity </a:t>
            </a:r>
            <a:endParaRPr lang="en-US" dirty="0"/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7276" y="1984112"/>
            <a:ext cx="7328878" cy="448684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b="0" dirty="0" smtClean="0">
                <a:latin typeface="Arial" charset="0"/>
              </a:rPr>
              <a:t>Prevalent view is that reactivity is not very important</a:t>
            </a:r>
          </a:p>
          <a:p>
            <a:pPr eaLnBrk="1" hangingPunct="1"/>
            <a:r>
              <a:rPr lang="en-US" sz="2400" b="0" dirty="0" smtClean="0">
                <a:latin typeface="Arial" charset="0"/>
              </a:rPr>
              <a:t>However, there is a nagging question about Self-Monitoring having salutary effects when used as a treatment modality</a:t>
            </a:r>
          </a:p>
          <a:p>
            <a:pPr lvl="1"/>
            <a:r>
              <a:rPr lang="en-US" sz="2200" dirty="0" smtClean="0">
                <a:latin typeface="Arial" charset="0"/>
              </a:rPr>
              <a:t>This goes to respondent motivation underlying RTDC</a:t>
            </a:r>
          </a:p>
          <a:p>
            <a:r>
              <a:rPr lang="en-US" sz="2400" b="0" dirty="0" smtClean="0">
                <a:latin typeface="Arial" charset="0"/>
              </a:rPr>
              <a:t>There are </a:t>
            </a:r>
            <a:r>
              <a:rPr lang="en-US" sz="2400" b="0" dirty="0" smtClean="0">
                <a:latin typeface="Arial" charset="0"/>
              </a:rPr>
              <a:t>o</a:t>
            </a:r>
            <a:r>
              <a:rPr lang="en-US" sz="2400" b="0" dirty="0" smtClean="0">
                <a:latin typeface="Arial" charset="0"/>
              </a:rPr>
              <a:t>ther person-factors </a:t>
            </a:r>
            <a:r>
              <a:rPr lang="en-US" sz="2400" b="0" dirty="0" smtClean="0">
                <a:latin typeface="Arial" charset="0"/>
              </a:rPr>
              <a:t>that have not been empirically examined  </a:t>
            </a:r>
          </a:p>
          <a:p>
            <a:pPr marL="0" indent="0" eaLnBrk="1" hangingPunct="1">
              <a:buNone/>
            </a:pPr>
            <a:endParaRPr lang="en-US" sz="2400" b="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047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199" y="375252"/>
            <a:ext cx="6777490" cy="1143000"/>
          </a:xfrm>
        </p:spPr>
        <p:txBody>
          <a:bodyPr/>
          <a:lstStyle/>
          <a:p>
            <a:pPr eaLnBrk="1" hangingPunct="1"/>
            <a:r>
              <a:rPr lang="en-US" dirty="0"/>
              <a:t>8</a:t>
            </a:r>
            <a:r>
              <a:rPr lang="en-US" dirty="0" smtClean="0"/>
              <a:t>. Has RTDC for Self-report lived up to its promise?</a:t>
            </a:r>
            <a:endParaRPr lang="en-US" dirty="0"/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7942" y="1875254"/>
            <a:ext cx="7328878" cy="4248657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2400" b="0" dirty="0" smtClean="0">
                <a:latin typeface="Arial" charset="0"/>
              </a:rPr>
              <a:t>What’s the promise?</a:t>
            </a:r>
          </a:p>
          <a:p>
            <a:pPr eaLnBrk="1" hangingPunct="1"/>
            <a:r>
              <a:rPr lang="en-US" sz="2400" b="0" dirty="0" smtClean="0">
                <a:latin typeface="Arial" charset="0"/>
              </a:rPr>
              <a:t>First, to provide a means of gathering </a:t>
            </a:r>
            <a:r>
              <a:rPr lang="en-US" sz="2400" b="0" dirty="0" smtClean="0">
                <a:latin typeface="Arial" charset="0"/>
              </a:rPr>
              <a:t>granular, ecologically </a:t>
            </a:r>
            <a:r>
              <a:rPr lang="en-US" sz="2400" b="0" dirty="0" smtClean="0">
                <a:latin typeface="Arial" charset="0"/>
              </a:rPr>
              <a:t>valid momentary reports of experience</a:t>
            </a:r>
          </a:p>
          <a:p>
            <a:pPr lvl="1"/>
            <a:r>
              <a:rPr lang="en-US" sz="2200" dirty="0" smtClean="0">
                <a:solidFill>
                  <a:srgbClr val="0000FF"/>
                </a:solidFill>
                <a:latin typeface="Arial" charset="0"/>
              </a:rPr>
              <a:t>YES – though there are clearly questions about representativeness of respondents and moments</a:t>
            </a:r>
          </a:p>
          <a:p>
            <a:r>
              <a:rPr lang="en-US" sz="2400" b="0" dirty="0" smtClean="0">
                <a:latin typeface="Arial" charset="0"/>
              </a:rPr>
              <a:t>Second, to provide </a:t>
            </a:r>
            <a:r>
              <a:rPr lang="en-US" sz="2400" b="0" dirty="0" smtClean="0">
                <a:latin typeface="Arial" charset="0"/>
              </a:rPr>
              <a:t>an alternative to recall data that is relatively </a:t>
            </a:r>
            <a:r>
              <a:rPr lang="en-US" sz="2400" b="0" dirty="0" smtClean="0">
                <a:latin typeface="Arial" charset="0"/>
              </a:rPr>
              <a:t>free of </a:t>
            </a:r>
            <a:r>
              <a:rPr lang="en-US" sz="2400" b="0" dirty="0" smtClean="0">
                <a:latin typeface="Arial" charset="0"/>
              </a:rPr>
              <a:t>bias</a:t>
            </a:r>
            <a:endParaRPr lang="en-US" sz="2400" b="0" dirty="0" smtClean="0">
              <a:latin typeface="Arial" charset="0"/>
            </a:endParaRPr>
          </a:p>
          <a:p>
            <a:pPr lvl="1"/>
            <a:r>
              <a:rPr lang="en-US" sz="2200" dirty="0" smtClean="0">
                <a:solidFill>
                  <a:srgbClr val="0000FF"/>
                </a:solidFill>
                <a:latin typeface="Arial" charset="0"/>
              </a:rPr>
              <a:t>PARTIALLY</a:t>
            </a:r>
            <a:r>
              <a:rPr lang="en-US" sz="2200" dirty="0" smtClean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200" dirty="0" smtClean="0">
                <a:solidFill>
                  <a:srgbClr val="0000FF"/>
                </a:solidFill>
                <a:latin typeface="Arial" charset="0"/>
              </a:rPr>
              <a:t>– there are </a:t>
            </a:r>
            <a:r>
              <a:rPr lang="en-US" sz="2200" i="1" dirty="0" smtClean="0">
                <a:solidFill>
                  <a:srgbClr val="0000FF"/>
                </a:solidFill>
                <a:latin typeface="Arial" charset="0"/>
              </a:rPr>
              <a:t>very</a:t>
            </a:r>
            <a:r>
              <a:rPr lang="en-US" sz="2200" dirty="0" smtClean="0">
                <a:solidFill>
                  <a:srgbClr val="0000FF"/>
                </a:solidFill>
                <a:latin typeface="Arial" charset="0"/>
              </a:rPr>
              <a:t> few studies that explicitly show reduced bias or improved construct validity when aggregated RTDC is compared with traditional recall measures </a:t>
            </a:r>
            <a:endParaRPr lang="en-US" sz="2200" b="0" dirty="0" smtClean="0">
              <a:solidFill>
                <a:srgbClr val="0000FF"/>
              </a:solidFill>
              <a:latin typeface="Arial" charset="0"/>
            </a:endParaRPr>
          </a:p>
          <a:p>
            <a:endParaRPr lang="en-US" sz="2400" b="0" dirty="0" smtClean="0">
              <a:latin typeface="Arial" charset="0"/>
            </a:endParaRPr>
          </a:p>
          <a:p>
            <a:pPr lvl="1"/>
            <a:endParaRPr lang="en-US" sz="2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9554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199" y="375252"/>
            <a:ext cx="677749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7942" y="1875254"/>
            <a:ext cx="7328878" cy="4248657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b="0" dirty="0" smtClean="0">
                <a:latin typeface="Arial" charset="0"/>
              </a:rPr>
              <a:t>ESM/EMA/RTDC/AA methods have </a:t>
            </a:r>
            <a:r>
              <a:rPr lang="en-US" sz="2400" b="0" dirty="0" smtClean="0">
                <a:latin typeface="Arial" charset="0"/>
              </a:rPr>
              <a:t>become </a:t>
            </a:r>
            <a:r>
              <a:rPr lang="en-US" sz="2400" b="0" dirty="0" smtClean="0">
                <a:latin typeface="Arial" charset="0"/>
              </a:rPr>
              <a:t>more prevalent and accepted in social science and medical research over the last several decades </a:t>
            </a:r>
          </a:p>
          <a:p>
            <a:pPr eaLnBrk="1" hangingPunct="1"/>
            <a:r>
              <a:rPr lang="en-US" sz="2400" b="0" dirty="0">
                <a:latin typeface="Arial" charset="0"/>
              </a:rPr>
              <a:t>M</a:t>
            </a:r>
            <a:r>
              <a:rPr lang="en-US" sz="2400" b="0" dirty="0" smtClean="0">
                <a:latin typeface="Arial" charset="0"/>
              </a:rPr>
              <a:t>uch methodologic and analytic progress has been made over the same period</a:t>
            </a:r>
          </a:p>
          <a:p>
            <a:pPr eaLnBrk="1" hangingPunct="1"/>
            <a:r>
              <a:rPr lang="en-US" sz="2400" b="0" dirty="0" smtClean="0">
                <a:solidFill>
                  <a:schemeClr val="tx1"/>
                </a:solidFill>
                <a:latin typeface="Arial" charset="0"/>
              </a:rPr>
              <a:t>I have reviewed several topics that, in my opinion, </a:t>
            </a:r>
            <a:r>
              <a:rPr lang="en-US" sz="2400" b="0" dirty="0" smtClean="0">
                <a:solidFill>
                  <a:schemeClr val="tx1"/>
                </a:solidFill>
                <a:latin typeface="Arial" charset="0"/>
              </a:rPr>
              <a:t>need additional attention</a:t>
            </a:r>
            <a:endParaRPr lang="en-US" sz="2400" b="0" dirty="0" smtClean="0">
              <a:solidFill>
                <a:schemeClr val="tx1"/>
              </a:solidFill>
              <a:latin typeface="Arial" charset="0"/>
            </a:endParaRPr>
          </a:p>
          <a:p>
            <a:pPr eaLnBrk="1" hangingPunct="1"/>
            <a:r>
              <a:rPr lang="en-US" sz="2400" b="0" dirty="0" smtClean="0">
                <a:solidFill>
                  <a:schemeClr val="tx1"/>
                </a:solidFill>
                <a:latin typeface="Arial" charset="0"/>
              </a:rPr>
              <a:t>And I hope in a very small </a:t>
            </a:r>
            <a:r>
              <a:rPr lang="en-US" sz="2400" b="0" dirty="0" smtClean="0">
                <a:solidFill>
                  <a:schemeClr val="tx1"/>
                </a:solidFill>
                <a:latin typeface="Arial" charset="0"/>
              </a:rPr>
              <a:t>way that </a:t>
            </a:r>
            <a:r>
              <a:rPr lang="en-US" sz="2400" b="0" dirty="0" smtClean="0">
                <a:solidFill>
                  <a:schemeClr val="tx1"/>
                </a:solidFill>
                <a:latin typeface="Arial" charset="0"/>
              </a:rPr>
              <a:t>this presentation inspires such work </a:t>
            </a:r>
            <a:endParaRPr lang="en-US" sz="2200" b="0" dirty="0" smtClean="0">
              <a:solidFill>
                <a:schemeClr val="tx1"/>
              </a:solidFill>
              <a:latin typeface="Arial" charset="0"/>
            </a:endParaRPr>
          </a:p>
          <a:p>
            <a:endParaRPr lang="en-US" sz="2400" b="0" dirty="0" smtClean="0">
              <a:latin typeface="Arial" charset="0"/>
            </a:endParaRPr>
          </a:p>
          <a:p>
            <a:pPr lvl="1"/>
            <a:endParaRPr lang="en-US" sz="2400" dirty="0">
              <a:latin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93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64166" y="3240323"/>
            <a:ext cx="1359121" cy="1133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293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3924"/>
            <a:ext cx="6508377" cy="1143000"/>
          </a:xfrm>
        </p:spPr>
        <p:txBody>
          <a:bodyPr/>
          <a:lstStyle/>
          <a:p>
            <a:r>
              <a:rPr lang="en-US" dirty="0" smtClean="0"/>
              <a:t>Why this talk now?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457" y="1597479"/>
            <a:ext cx="6508377" cy="519837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Intellectual Streams are rapidly merging</a:t>
            </a:r>
          </a:p>
          <a:p>
            <a:pPr lvl="1"/>
            <a:endParaRPr lang="en-US" sz="22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</p:txBody>
      </p:sp>
      <p:pic>
        <p:nvPicPr>
          <p:cNvPr id="5" name="Picture 4" descr="CSS_logo WORD.pdf"/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194" y="5864285"/>
            <a:ext cx="1458460" cy="18874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8414" y="2171700"/>
            <a:ext cx="2972880" cy="816637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699940" y="4800697"/>
            <a:ext cx="2883068" cy="753559"/>
            <a:chOff x="699940" y="4800697"/>
            <a:chExt cx="2883068" cy="75355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99940" y="4800697"/>
              <a:ext cx="2337166" cy="753559"/>
            </a:xfrm>
            <a:prstGeom prst="rect">
              <a:avLst/>
            </a:prstGeom>
          </p:spPr>
        </p:pic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7106" y="4800697"/>
              <a:ext cx="545902" cy="7535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84800" y="2218220"/>
            <a:ext cx="2817991" cy="534055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2008367" y="3527175"/>
            <a:ext cx="2686994" cy="660865"/>
            <a:chOff x="2381878" y="3433780"/>
            <a:chExt cx="2686994" cy="660865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381878" y="3433780"/>
              <a:ext cx="2132112" cy="660865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6130" y="3433780"/>
              <a:ext cx="542742" cy="6608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08797" y="4795509"/>
            <a:ext cx="2247244" cy="758747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5715824" y="3202797"/>
            <a:ext cx="3211073" cy="654811"/>
            <a:chOff x="262573" y="5864285"/>
            <a:chExt cx="3211073" cy="65481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62573" y="5864285"/>
              <a:ext cx="2649676" cy="597994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7106" y="5864286"/>
              <a:ext cx="436540" cy="6548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98457" y="6023796"/>
            <a:ext cx="2586511" cy="43108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134959" y="6023796"/>
            <a:ext cx="3867825" cy="514463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457199" y="2156948"/>
            <a:ext cx="1046180" cy="1876142"/>
            <a:chOff x="457199" y="2156948"/>
            <a:chExt cx="1046180" cy="1876142"/>
          </a:xfrm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356" y="2618613"/>
              <a:ext cx="965722" cy="14144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57199" y="2156948"/>
              <a:ext cx="1046180" cy="461665"/>
            </a:xfrm>
            <a:prstGeom prst="rect">
              <a:avLst/>
            </a:prstGeom>
            <a:solidFill>
              <a:srgbClr val="F1FB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Ecological </a:t>
              </a:r>
            </a:p>
            <a:p>
              <a:pPr algn="ctr"/>
              <a:r>
                <a:rPr lang="en-US" sz="1200" b="1" dirty="0" smtClean="0"/>
                <a:t>Validity</a:t>
              </a:r>
              <a:endParaRPr lang="en-US" sz="1200" b="1" dirty="0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6551866" y="4338544"/>
            <a:ext cx="1237012" cy="400110"/>
          </a:xfrm>
          <a:prstGeom prst="rect">
            <a:avLst/>
          </a:prstGeom>
          <a:solidFill>
            <a:srgbClr val="F1FBFF"/>
          </a:solidFill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mHealth</a:t>
            </a:r>
            <a:endParaRPr lang="en-US" sz="20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6965576" y="5173558"/>
            <a:ext cx="1646605" cy="584776"/>
          </a:xfrm>
          <a:prstGeom prst="rect">
            <a:avLst/>
          </a:prstGeom>
          <a:solidFill>
            <a:srgbClr val="F1FBFF"/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Quantified Self</a:t>
            </a:r>
          </a:p>
          <a:p>
            <a:r>
              <a:rPr lang="en-US" sz="1600" b="1" dirty="0" smtClean="0"/>
              <a:t>Movement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73285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repeatCount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079" y="318309"/>
            <a:ext cx="6508377" cy="1143000"/>
          </a:xfrm>
        </p:spPr>
        <p:txBody>
          <a:bodyPr/>
          <a:lstStyle/>
          <a:p>
            <a:r>
              <a:rPr lang="en-US" dirty="0" smtClean="0"/>
              <a:t>Acknowledgement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9052" y="1817877"/>
            <a:ext cx="6508377" cy="4704843"/>
          </a:xfrm>
        </p:spPr>
        <p:txBody>
          <a:bodyPr>
            <a:normAutofit/>
          </a:bodyPr>
          <a:lstStyle/>
          <a:p>
            <a:r>
              <a:rPr lang="is-IS" sz="2800" dirty="0" smtClean="0">
                <a:latin typeface="Arial" charset="0"/>
                <a:ea typeface="Arial" charset="0"/>
                <a:cs typeface="Arial" charset="0"/>
              </a:rPr>
              <a:t>…. 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of Prior Work</a:t>
            </a:r>
          </a:p>
          <a:p>
            <a:pPr lvl="1"/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Schwarz, N  Retrospective and concurrent self-reports: The rationale for </a:t>
            </a: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R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eal-</a:t>
            </a: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T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ime </a:t>
            </a: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D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ata Capture. In Stone, AA,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Shiffman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, S,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Atienza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, A, &amp;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Nebeling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, L (Eds.) </a:t>
            </a:r>
            <a:r>
              <a:rPr lang="en-US" sz="1600" u="sng" dirty="0" smtClean="0">
                <a:latin typeface="Arial" charset="0"/>
                <a:ea typeface="Arial" charset="0"/>
                <a:cs typeface="Arial" charset="0"/>
              </a:rPr>
              <a:t>The Science of Real-Time Data Capture. 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Oxford University Press, 2007.</a:t>
            </a:r>
          </a:p>
          <a:p>
            <a:pPr lvl="1"/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Scollon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, CN, Kim-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Prieto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, C, &amp;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Diener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, E  Experience Sampling: Promises and pitfalls, strengths and weaknesses. In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Dioener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, E (Ed.) In </a:t>
            </a:r>
            <a:r>
              <a:rPr lang="en-US" sz="1600" u="sng" dirty="0" smtClean="0">
                <a:latin typeface="Arial" charset="0"/>
                <a:ea typeface="Arial" charset="0"/>
                <a:cs typeface="Arial" charset="0"/>
              </a:rPr>
              <a:t>Assessing well-being: The collected works of Ed </a:t>
            </a:r>
            <a:r>
              <a:rPr lang="en-US" sz="1600" u="sng" dirty="0" err="1" smtClean="0">
                <a:latin typeface="Arial" charset="0"/>
                <a:ea typeface="Arial" charset="0"/>
                <a:cs typeface="Arial" charset="0"/>
              </a:rPr>
              <a:t>Diener</a:t>
            </a:r>
            <a:r>
              <a:rPr lang="en-US" sz="1600" u="sng" dirty="0" smtClean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Social Indicators Research Series, 2009.</a:t>
            </a:r>
          </a:p>
          <a:p>
            <a:pPr lvl="1"/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Silvia, PJ,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Kwapil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, TR,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Eddington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, KM, &amp; Brown, LH  Missed beeps and missing data: Dispositional and situation predictors of nonresponse in Experience Sampling Research, </a:t>
            </a:r>
            <a:r>
              <a:rPr lang="en-US" sz="1600" u="sng" dirty="0" smtClean="0">
                <a:latin typeface="Arial" charset="0"/>
                <a:ea typeface="Arial" charset="0"/>
                <a:cs typeface="Arial" charset="0"/>
              </a:rPr>
              <a:t>Social Science Computer Review,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2013.</a:t>
            </a:r>
          </a:p>
          <a:p>
            <a:pPr lvl="1"/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Schneider, S &amp; Stone, AA  Ambulatory and diary methods can facilitate the measurement of patient-reported outcomes. </a:t>
            </a:r>
            <a:r>
              <a:rPr lang="en-US" sz="1600" u="sng" dirty="0" smtClean="0">
                <a:latin typeface="Arial" charset="0"/>
                <a:ea typeface="Arial" charset="0"/>
                <a:cs typeface="Arial" charset="0"/>
              </a:rPr>
              <a:t>Quality of Life Research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, 2016.</a:t>
            </a:r>
            <a:endParaRPr lang="en-US" dirty="0" smtClean="0"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 dirty="0"/>
          </a:p>
        </p:txBody>
      </p:sp>
      <p:pic>
        <p:nvPicPr>
          <p:cNvPr id="5" name="Picture 4" descr="CSS_logo WORD.pdf"/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194" y="5864285"/>
            <a:ext cx="1458460" cy="1887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666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2732" y="1896255"/>
            <a:ext cx="6508377" cy="4575666"/>
          </a:xfrm>
        </p:spPr>
        <p:txBody>
          <a:bodyPr>
            <a:normAutofit fontScale="92500" lnSpcReduction="10000"/>
          </a:bodyPr>
          <a:lstStyle/>
          <a:p>
            <a:r>
              <a:rPr lang="is-IS" sz="2800" i="1" dirty="0" smtClean="0">
                <a:latin typeface="Arial" charset="0"/>
                <a:ea typeface="Arial" charset="0"/>
                <a:cs typeface="Arial" charset="0"/>
              </a:rPr>
              <a:t>…of Colleagues</a:t>
            </a:r>
            <a:endParaRPr lang="en-US" sz="2800" i="1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en-US" i="1" dirty="0" smtClean="0">
                <a:latin typeface="Arial" charset="0"/>
                <a:ea typeface="Arial" charset="0"/>
                <a:cs typeface="Arial" charset="0"/>
              </a:rPr>
              <a:t>USC </a:t>
            </a:r>
            <a:r>
              <a:rPr lang="en-US" i="1" dirty="0" err="1" smtClean="0">
                <a:latin typeface="Arial" charset="0"/>
                <a:ea typeface="Arial" charset="0"/>
                <a:cs typeface="Arial" charset="0"/>
              </a:rPr>
              <a:t>Dornsife</a:t>
            </a:r>
            <a:r>
              <a:rPr lang="en-US" i="1" dirty="0" smtClean="0">
                <a:latin typeface="Arial" charset="0"/>
                <a:ea typeface="Arial" charset="0"/>
                <a:cs typeface="Arial" charset="0"/>
              </a:rPr>
              <a:t> Center for Self Report Science</a:t>
            </a:r>
          </a:p>
          <a:p>
            <a:pPr lvl="2"/>
            <a:r>
              <a:rPr lang="en-US" i="1" dirty="0" smtClean="0">
                <a:latin typeface="Arial" charset="0"/>
                <a:ea typeface="Arial" charset="0"/>
                <a:cs typeface="Arial" charset="0"/>
              </a:rPr>
              <a:t>Stefan Schneider, Ph.D.</a:t>
            </a:r>
          </a:p>
          <a:p>
            <a:pPr lvl="2"/>
            <a:r>
              <a:rPr lang="en-US" i="1" dirty="0" smtClean="0">
                <a:latin typeface="Arial" charset="0"/>
                <a:ea typeface="Arial" charset="0"/>
                <a:cs typeface="Arial" charset="0"/>
              </a:rPr>
              <a:t>Joan Broderick, Ph.D.</a:t>
            </a:r>
          </a:p>
          <a:p>
            <a:pPr lvl="2"/>
            <a:r>
              <a:rPr lang="en-US" i="1" dirty="0" err="1" smtClean="0">
                <a:latin typeface="Arial" charset="0"/>
                <a:ea typeface="Arial" charset="0"/>
                <a:cs typeface="Arial" charset="0"/>
              </a:rPr>
              <a:t>Doerte</a:t>
            </a:r>
            <a:r>
              <a:rPr lang="en-US" i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i="1" dirty="0" err="1" smtClean="0">
                <a:latin typeface="Arial" charset="0"/>
                <a:ea typeface="Arial" charset="0"/>
                <a:cs typeface="Arial" charset="0"/>
              </a:rPr>
              <a:t>Junghaenel</a:t>
            </a:r>
            <a:r>
              <a:rPr lang="en-US" i="1" dirty="0" smtClean="0">
                <a:latin typeface="Arial" charset="0"/>
                <a:ea typeface="Arial" charset="0"/>
                <a:cs typeface="Arial" charset="0"/>
              </a:rPr>
              <a:t>, Ph.D.</a:t>
            </a:r>
          </a:p>
          <a:p>
            <a:pPr lvl="2"/>
            <a:r>
              <a:rPr lang="en-US" i="1" dirty="0" smtClean="0">
                <a:latin typeface="Arial" charset="0"/>
                <a:ea typeface="Arial" charset="0"/>
                <a:cs typeface="Arial" charset="0"/>
              </a:rPr>
              <a:t>Bob Ono, Ph.D.</a:t>
            </a:r>
          </a:p>
          <a:p>
            <a:pPr lvl="2"/>
            <a:r>
              <a:rPr lang="en-US" i="1" dirty="0" smtClean="0">
                <a:latin typeface="Arial" charset="0"/>
                <a:ea typeface="Arial" charset="0"/>
                <a:cs typeface="Arial" charset="0"/>
              </a:rPr>
              <a:t>Marta </a:t>
            </a:r>
            <a:r>
              <a:rPr lang="en-US" i="1" dirty="0" err="1">
                <a:latin typeface="Arial" charset="0"/>
                <a:ea typeface="Arial" charset="0"/>
                <a:cs typeface="Arial" charset="0"/>
              </a:rPr>
              <a:t>Walentynowicz</a:t>
            </a:r>
            <a:r>
              <a:rPr lang="en-US" i="1" dirty="0" smtClean="0">
                <a:latin typeface="Arial" charset="0"/>
                <a:ea typeface="Arial" charset="0"/>
                <a:cs typeface="Arial" charset="0"/>
              </a:rPr>
              <a:t>, Ph.D.</a:t>
            </a:r>
          </a:p>
          <a:p>
            <a:pPr lvl="2"/>
            <a:r>
              <a:rPr lang="en-US" i="1" dirty="0" smtClean="0">
                <a:latin typeface="Arial" charset="0"/>
                <a:ea typeface="Arial" charset="0"/>
                <a:cs typeface="Arial" charset="0"/>
              </a:rPr>
              <a:t>Marcella May, M.A.</a:t>
            </a:r>
          </a:p>
          <a:p>
            <a:pPr lvl="2"/>
            <a:r>
              <a:rPr lang="en-US" i="1" dirty="0" smtClean="0">
                <a:latin typeface="Arial" charset="0"/>
                <a:ea typeface="Arial" charset="0"/>
                <a:cs typeface="Arial" charset="0"/>
              </a:rPr>
              <a:t>Alicia </a:t>
            </a:r>
            <a:r>
              <a:rPr lang="en-US" i="1" dirty="0" err="1" smtClean="0">
                <a:latin typeface="Arial" charset="0"/>
                <a:ea typeface="Arial" charset="0"/>
                <a:cs typeface="Arial" charset="0"/>
              </a:rPr>
              <a:t>Boulton</a:t>
            </a:r>
            <a:r>
              <a:rPr lang="en-US" i="1" dirty="0" smtClean="0">
                <a:latin typeface="Arial" charset="0"/>
                <a:ea typeface="Arial" charset="0"/>
                <a:cs typeface="Arial" charset="0"/>
              </a:rPr>
              <a:t>, Ph.D.</a:t>
            </a:r>
          </a:p>
          <a:p>
            <a:pPr lvl="2"/>
            <a:r>
              <a:rPr lang="en-US" i="1" dirty="0" err="1" smtClean="0">
                <a:latin typeface="Arial" charset="0"/>
                <a:ea typeface="Arial" charset="0"/>
                <a:cs typeface="Arial" charset="0"/>
              </a:rPr>
              <a:t>Ania</a:t>
            </a:r>
            <a:r>
              <a:rPr lang="en-US" i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i="1" dirty="0" err="1" smtClean="0">
                <a:latin typeface="Arial" charset="0"/>
                <a:ea typeface="Arial" charset="0"/>
                <a:cs typeface="Arial" charset="0"/>
              </a:rPr>
              <a:t>Filus</a:t>
            </a:r>
            <a:r>
              <a:rPr lang="en-US" i="1" dirty="0" smtClean="0">
                <a:latin typeface="Arial" charset="0"/>
                <a:ea typeface="Arial" charset="0"/>
                <a:cs typeface="Arial" charset="0"/>
              </a:rPr>
              <a:t>, Ph.D.</a:t>
            </a:r>
          </a:p>
          <a:p>
            <a:r>
              <a:rPr lang="en-US" i="1" dirty="0" smtClean="0">
                <a:latin typeface="Arial" charset="0"/>
                <a:ea typeface="Arial" charset="0"/>
                <a:cs typeface="Arial" charset="0"/>
              </a:rPr>
              <a:t>And elsewhere</a:t>
            </a:r>
            <a:endParaRPr lang="en-US" i="1" dirty="0" smtClean="0">
              <a:latin typeface="Arial" charset="0"/>
              <a:ea typeface="Arial" charset="0"/>
              <a:cs typeface="Arial" charset="0"/>
            </a:endParaRPr>
          </a:p>
          <a:p>
            <a:pPr lvl="2"/>
            <a:r>
              <a:rPr lang="en-US" i="1" dirty="0" smtClean="0">
                <a:latin typeface="Arial" charset="0"/>
                <a:ea typeface="Arial" charset="0"/>
                <a:cs typeface="Arial" charset="0"/>
              </a:rPr>
              <a:t>Joshua Smyth, Ph.D. at Penn State</a:t>
            </a:r>
          </a:p>
          <a:p>
            <a:pPr lvl="2"/>
            <a:r>
              <a:rPr lang="en-US" i="1" dirty="0" smtClean="0">
                <a:latin typeface="Arial" charset="0"/>
                <a:ea typeface="Arial" charset="0"/>
                <a:cs typeface="Arial" charset="0"/>
              </a:rPr>
              <a:t>Joe Schwarz, Ph.D. at Stony Brook University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Picture 4" descr="CSS_logo WORD.pdf"/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194" y="5864285"/>
            <a:ext cx="1458460" cy="1887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589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Before starting</a:t>
            </a:r>
            <a:r>
              <a:rPr lang="is-IS" dirty="0" smtClean="0"/>
              <a:t>… </a:t>
            </a:r>
            <a:br>
              <a:rPr lang="is-IS" dirty="0" smtClean="0"/>
            </a:br>
            <a:r>
              <a:rPr lang="is-IS" dirty="0" smtClean="0"/>
              <a:t>my slight </a:t>
            </a:r>
            <a:r>
              <a:rPr lang="is-IS" dirty="0" smtClean="0"/>
              <a:t>concern</a:t>
            </a:r>
            <a:endParaRPr lang="en-US" dirty="0"/>
          </a:p>
        </p:txBody>
      </p:sp>
      <p:pic>
        <p:nvPicPr>
          <p:cNvPr id="5" name="Picture 4" descr="CSS_logo WORD.pdf"/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194" y="5864285"/>
            <a:ext cx="1458460" cy="1887418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rcRect l="4194" r="4194"/>
          <a:stretch>
            <a:fillRect/>
          </a:stretch>
        </p:blipFill>
        <p:spPr>
          <a:xfrm>
            <a:off x="1889760" y="4062773"/>
            <a:ext cx="4458588" cy="2682919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8880" y="1869440"/>
            <a:ext cx="3139440" cy="20771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alphaModFix amt="93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76714" y="1585853"/>
            <a:ext cx="3281437" cy="2476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433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Challenges and Opportunities</a:t>
            </a:r>
            <a:endParaRPr lang="en-US" dirty="0"/>
          </a:p>
        </p:txBody>
      </p:sp>
      <p:pic>
        <p:nvPicPr>
          <p:cNvPr id="5" name="Picture 4" descr="CSS_logo WORD.pdf"/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194" y="5864285"/>
            <a:ext cx="1458460" cy="1887418"/>
          </a:xfrm>
          <a:prstGeom prst="rect">
            <a:avLst/>
          </a:prstGeom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877276" y="1984112"/>
            <a:ext cx="7328878" cy="42486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spcBef>
                <a:spcPts val="1800"/>
              </a:spcBef>
              <a:buClr>
                <a:schemeClr val="accent1"/>
              </a:buClr>
              <a:buSzPct val="100000"/>
              <a:buFont typeface="Wingdings 2" pitchFamily="18" charset="2"/>
              <a:buChar char="¡"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100000"/>
              <a:buFont typeface="Wingdings 2" pitchFamily="18" charset="2"/>
              <a:buChar char="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 typeface="Wingdings 2" pitchFamily="18" charset="2"/>
              <a:buChar char="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100000"/>
              <a:buFont typeface="Wingdings 2" pitchFamily="18" charset="2"/>
              <a:buChar char="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 typeface="Wingdings 2" pitchFamily="18" charset="2"/>
              <a:buChar char="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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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lang="en-US" sz="18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 b="0" dirty="0">
              <a:latin typeface="Arial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669116" y="1775092"/>
            <a:ext cx="8124964" cy="48390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spcBef>
                <a:spcPts val="1800"/>
              </a:spcBef>
              <a:buClr>
                <a:schemeClr val="accent1"/>
              </a:buClr>
              <a:buSzPct val="100000"/>
              <a:buFont typeface="Wingdings 2" pitchFamily="18" charset="2"/>
              <a:buChar char="¡"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100000"/>
              <a:buFont typeface="Wingdings 2" pitchFamily="18" charset="2"/>
              <a:buChar char="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 typeface="Wingdings 2" pitchFamily="18" charset="2"/>
              <a:buChar char="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100000"/>
              <a:buFont typeface="Wingdings 2" pitchFamily="18" charset="2"/>
              <a:buChar char="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 typeface="Wingdings 2" pitchFamily="18" charset="2"/>
              <a:buChar char="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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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lang="en-US" sz="18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Arial" charset="0"/>
                <a:sym typeface="Wingdings"/>
              </a:rPr>
              <a:t>Challenges pertain to areas where knowledge is limited</a:t>
            </a:r>
          </a:p>
          <a:p>
            <a:pPr lvl="1"/>
            <a:r>
              <a:rPr lang="en-US" dirty="0" smtClean="0">
                <a:latin typeface="Arial" charset="0"/>
                <a:sym typeface="Wingdings"/>
              </a:rPr>
              <a:t>Some are based on lore or the cumulative experience of researchers</a:t>
            </a:r>
          </a:p>
          <a:p>
            <a:pPr lvl="1"/>
            <a:r>
              <a:rPr lang="en-US" dirty="0" smtClean="0">
                <a:latin typeface="Arial" charset="0"/>
                <a:sym typeface="Wingdings"/>
              </a:rPr>
              <a:t>Some are viewed as intractable</a:t>
            </a:r>
          </a:p>
          <a:p>
            <a:pPr lvl="1"/>
            <a:r>
              <a:rPr lang="en-US" dirty="0" smtClean="0">
                <a:latin typeface="Arial" charset="0"/>
                <a:sym typeface="Wingdings"/>
              </a:rPr>
              <a:t>Some are just overlooked</a:t>
            </a:r>
          </a:p>
          <a:p>
            <a:pPr marL="1577340" indent="-342900">
              <a:spcBef>
                <a:spcPts val="600"/>
              </a:spcBef>
              <a:buClrTx/>
              <a:buFont typeface="+mj-lt"/>
              <a:buAutoNum type="arabicPeriod"/>
            </a:pPr>
            <a:r>
              <a:rPr lang="en-US" sz="1800" dirty="0" smtClean="0">
                <a:solidFill>
                  <a:srgbClr val="0000FF"/>
                </a:solidFill>
                <a:latin typeface="Arial" charset="0"/>
                <a:sym typeface="Wingdings"/>
              </a:rPr>
              <a:t>Selection of people and moments</a:t>
            </a:r>
          </a:p>
          <a:p>
            <a:pPr marL="1577340" indent="-342900">
              <a:spcBef>
                <a:spcPts val="600"/>
              </a:spcBef>
              <a:buClrTx/>
              <a:buFont typeface="+mj-lt"/>
              <a:buAutoNum type="arabicPeriod"/>
            </a:pPr>
            <a:r>
              <a:rPr lang="en-US" sz="1800" dirty="0">
                <a:solidFill>
                  <a:srgbClr val="0000FF"/>
                </a:solidFill>
                <a:latin typeface="Arial" charset="0"/>
                <a:sym typeface="Wingdings"/>
              </a:rPr>
              <a:t>L</a:t>
            </a:r>
            <a:r>
              <a:rPr lang="en-US" sz="1800" dirty="0" smtClean="0">
                <a:solidFill>
                  <a:srgbClr val="0000FF"/>
                </a:solidFill>
                <a:latin typeface="Arial" charset="0"/>
                <a:sym typeface="Wingdings"/>
              </a:rPr>
              <a:t>imits and meaning of momentary self-reports</a:t>
            </a:r>
          </a:p>
          <a:p>
            <a:pPr marL="1577340" indent="-342900">
              <a:spcBef>
                <a:spcPts val="600"/>
              </a:spcBef>
              <a:buClrTx/>
              <a:buFont typeface="+mj-lt"/>
              <a:buAutoNum type="arabicPeriod"/>
            </a:pPr>
            <a:r>
              <a:rPr lang="en-US" sz="1800" dirty="0">
                <a:solidFill>
                  <a:srgbClr val="0000FF"/>
                </a:solidFill>
                <a:latin typeface="Arial" charset="0"/>
                <a:sym typeface="Wingdings"/>
              </a:rPr>
              <a:t>Psychometrics</a:t>
            </a:r>
          </a:p>
          <a:p>
            <a:pPr marL="1577340" indent="-342900">
              <a:spcBef>
                <a:spcPts val="600"/>
              </a:spcBef>
              <a:buClrTx/>
              <a:buFont typeface="+mj-lt"/>
              <a:buAutoNum type="arabicPeriod"/>
            </a:pPr>
            <a:r>
              <a:rPr lang="en-US" sz="1800" dirty="0">
                <a:solidFill>
                  <a:srgbClr val="0000FF"/>
                </a:solidFill>
                <a:latin typeface="Arial" charset="0"/>
                <a:sym typeface="Wingdings"/>
              </a:rPr>
              <a:t>Qualitative </a:t>
            </a:r>
            <a:r>
              <a:rPr lang="en-US" sz="1800" dirty="0" smtClean="0">
                <a:solidFill>
                  <a:srgbClr val="0000FF"/>
                </a:solidFill>
                <a:latin typeface="Arial" charset="0"/>
                <a:sym typeface="Wingdings"/>
              </a:rPr>
              <a:t>approaches</a:t>
            </a:r>
            <a:endParaRPr lang="en-US" sz="1800" dirty="0">
              <a:solidFill>
                <a:srgbClr val="0000FF"/>
              </a:solidFill>
              <a:latin typeface="Arial" charset="0"/>
              <a:sym typeface="Wingdings"/>
            </a:endParaRPr>
          </a:p>
          <a:p>
            <a:pPr marL="1577340" indent="-342900">
              <a:spcBef>
                <a:spcPts val="600"/>
              </a:spcBef>
              <a:buClrTx/>
              <a:buFont typeface="+mj-lt"/>
              <a:buAutoNum type="arabicPeriod"/>
            </a:pPr>
            <a:r>
              <a:rPr lang="en-US" sz="1800" dirty="0" smtClean="0">
                <a:solidFill>
                  <a:srgbClr val="0000FF"/>
                </a:solidFill>
                <a:latin typeface="Arial" charset="0"/>
                <a:sym typeface="Wingdings"/>
              </a:rPr>
              <a:t>“Fundamentals” of </a:t>
            </a:r>
            <a:r>
              <a:rPr lang="en-US" sz="1800" dirty="0">
                <a:solidFill>
                  <a:srgbClr val="0000FF"/>
                </a:solidFill>
                <a:latin typeface="Arial" charset="0"/>
                <a:sym typeface="Wingdings"/>
              </a:rPr>
              <a:t>momentary reports over time</a:t>
            </a:r>
          </a:p>
          <a:p>
            <a:pPr marL="1577340" indent="-342900">
              <a:spcBef>
                <a:spcPts val="600"/>
              </a:spcBef>
              <a:buClrTx/>
              <a:buFont typeface="+mj-lt"/>
              <a:buAutoNum type="arabicPeriod"/>
            </a:pPr>
            <a:r>
              <a:rPr lang="en-US" sz="1800" dirty="0">
                <a:solidFill>
                  <a:srgbClr val="0000FF"/>
                </a:solidFill>
                <a:latin typeface="Arial" charset="0"/>
                <a:sym typeface="Wingdings"/>
              </a:rPr>
              <a:t>Moments or </a:t>
            </a:r>
            <a:r>
              <a:rPr lang="en-US" sz="1800" dirty="0" smtClean="0">
                <a:solidFill>
                  <a:srgbClr val="0000FF"/>
                </a:solidFill>
                <a:latin typeface="Arial" charset="0"/>
                <a:sym typeface="Wingdings"/>
              </a:rPr>
              <a:t>broader coverage</a:t>
            </a:r>
            <a:r>
              <a:rPr lang="en-US" sz="1800" dirty="0" smtClean="0">
                <a:solidFill>
                  <a:srgbClr val="0000FF"/>
                </a:solidFill>
                <a:latin typeface="Arial" charset="0"/>
                <a:sym typeface="Wingdings"/>
              </a:rPr>
              <a:t>?</a:t>
            </a:r>
            <a:endParaRPr lang="en-US" sz="1800" dirty="0">
              <a:solidFill>
                <a:srgbClr val="0000FF"/>
              </a:solidFill>
              <a:latin typeface="Arial" charset="0"/>
              <a:sym typeface="Wingdings"/>
            </a:endParaRPr>
          </a:p>
          <a:p>
            <a:pPr marL="1577340" indent="-342900">
              <a:spcBef>
                <a:spcPts val="600"/>
              </a:spcBef>
              <a:buClrTx/>
              <a:buFont typeface="+mj-lt"/>
              <a:buAutoNum type="arabicPeriod"/>
            </a:pPr>
            <a:r>
              <a:rPr lang="en-US" sz="1800" dirty="0" smtClean="0">
                <a:solidFill>
                  <a:srgbClr val="0000FF"/>
                </a:solidFill>
                <a:latin typeface="Arial" charset="0"/>
                <a:sym typeface="Wingdings"/>
              </a:rPr>
              <a:t>Reactivity and motivation</a:t>
            </a:r>
          </a:p>
          <a:p>
            <a:pPr marL="1577340" indent="-342900">
              <a:spcBef>
                <a:spcPts val="600"/>
              </a:spcBef>
              <a:buClrTx/>
              <a:buFont typeface="+mj-lt"/>
              <a:buAutoNum type="arabicPeriod"/>
            </a:pPr>
            <a:r>
              <a:rPr lang="en-US" sz="1800" dirty="0" smtClean="0">
                <a:solidFill>
                  <a:srgbClr val="0000FF"/>
                </a:solidFill>
                <a:latin typeface="Arial" charset="0"/>
                <a:sym typeface="Wingdings"/>
              </a:rPr>
              <a:t>Has RTDC for self-report lived up to its promise?</a:t>
            </a:r>
          </a:p>
          <a:p>
            <a:pPr marL="0">
              <a:spcBef>
                <a:spcPts val="600"/>
              </a:spcBef>
            </a:pPr>
            <a:r>
              <a:rPr lang="en-US" dirty="0" smtClean="0">
                <a:latin typeface="Arial" charset="0"/>
                <a:sym typeface="Wingdings"/>
              </a:rPr>
              <a:t>But first, a cross-cutting issue</a:t>
            </a:r>
          </a:p>
          <a:p>
            <a:endParaRPr lang="en-US" sz="1600" b="0" dirty="0" smtClean="0">
              <a:latin typeface="Arial" charset="0"/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1028095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Cross-cutting issue of reporting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827245"/>
            <a:ext cx="7804320" cy="4962013"/>
          </a:xfrm>
        </p:spPr>
        <p:txBody>
          <a:bodyPr>
            <a:noAutofit/>
          </a:bodyPr>
          <a:lstStyle/>
          <a:p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In many of the topics to come, it is difficult to know what was done in a study</a:t>
            </a:r>
          </a:p>
          <a:p>
            <a:pPr lvl="1"/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Two recent reviews of EMA/ESM in children and for measuring chronic pain</a:t>
            </a:r>
          </a:p>
          <a:p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15 years old, we proposed reporting guidelines for real-time data collection</a:t>
            </a:r>
          </a:p>
          <a:p>
            <a:endParaRPr lang="en-US" sz="1600" dirty="0" smtClean="0">
              <a:latin typeface="Arial" charset="0"/>
              <a:ea typeface="Arial" charset="0"/>
              <a:cs typeface="Arial" charset="0"/>
            </a:endParaRPr>
          </a:p>
          <a:p>
            <a:endParaRPr lang="en-US" sz="1600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endParaRPr lang="en-US" sz="1600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Turns out that this is especially important given the “replication crisis” in science, and 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particularly in 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social psychology</a:t>
            </a:r>
          </a:p>
          <a:p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Importance of these recommendations – and of many of the points I’ll make throughout the presentation – depends on questions one is asking</a:t>
            </a:r>
          </a:p>
          <a:p>
            <a:pPr lvl="1"/>
            <a:r>
              <a:rPr lang="en-US" sz="1400" b="1" dirty="0" smtClean="0">
                <a:latin typeface="Arial" charset="0"/>
                <a:ea typeface="Arial" charset="0"/>
                <a:cs typeface="Arial" charset="0"/>
              </a:rPr>
              <a:t>E.g., creating person-level variables versus examining within-person, momentary associations</a:t>
            </a:r>
          </a:p>
          <a:p>
            <a:endParaRPr lang="en-US" sz="1800" i="1" dirty="0" smtClean="0">
              <a:latin typeface="Arial" charset="0"/>
              <a:ea typeface="Arial" charset="0"/>
              <a:cs typeface="Arial" charset="0"/>
            </a:endParaRPr>
          </a:p>
          <a:p>
            <a:endParaRPr lang="en-US" sz="1800" dirty="0" smtClean="0">
              <a:latin typeface="Arial" charset="0"/>
              <a:ea typeface="Arial" charset="0"/>
              <a:cs typeface="Arial" charset="0"/>
            </a:endParaRPr>
          </a:p>
          <a:p>
            <a:pPr marL="228600" lvl="1" indent="0">
              <a:buNone/>
            </a:pPr>
            <a:endParaRPr lang="en-US" sz="1600" b="1" dirty="0" smtClean="0"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 sz="1600" b="1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Picture 4" descr="CSS_logo WORD.pdf"/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194" y="5864285"/>
            <a:ext cx="1458460" cy="18874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200" y="3300104"/>
            <a:ext cx="7023736" cy="1360928"/>
          </a:xfrm>
          <a:prstGeom prst="rect">
            <a:avLst/>
          </a:prstGeom>
          <a:ln w="63500">
            <a:solidFill>
              <a:schemeClr val="accent2">
                <a:lumMod val="75000"/>
                <a:lumOff val="2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9281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394" y="1658964"/>
            <a:ext cx="6761238" cy="11191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Cross-cutting issue of reporting</a:t>
            </a:r>
            <a:endParaRPr lang="en-US" dirty="0"/>
          </a:p>
        </p:txBody>
      </p:sp>
      <p:pic>
        <p:nvPicPr>
          <p:cNvPr id="5" name="Picture 4" descr="CSS_logo WORD.pdf"/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194" y="5864285"/>
            <a:ext cx="1458460" cy="188741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003" y="2842718"/>
            <a:ext cx="5923010" cy="3660624"/>
          </a:xfrm>
          <a:prstGeom prst="rect">
            <a:avLst/>
          </a:prstGeom>
        </p:spPr>
      </p:pic>
      <p:sp>
        <p:nvSpPr>
          <p:cNvPr id="3" name="5-Point Star 2"/>
          <p:cNvSpPr/>
          <p:nvPr/>
        </p:nvSpPr>
        <p:spPr>
          <a:xfrm>
            <a:off x="2308437" y="4907280"/>
            <a:ext cx="314959" cy="223520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897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laza">
  <a:themeElements>
    <a:clrScheme name="Plaza">
      <a:dk1>
        <a:sysClr val="windowText" lastClr="000000"/>
      </a:dk1>
      <a:lt1>
        <a:sysClr val="window" lastClr="FFFFFF"/>
      </a:lt1>
      <a:dk2>
        <a:srgbClr val="333333"/>
      </a:dk2>
      <a:lt2>
        <a:srgbClr val="CCCCCC"/>
      </a:lt2>
      <a:accent1>
        <a:srgbClr val="990000"/>
      </a:accent1>
      <a:accent2>
        <a:srgbClr val="580101"/>
      </a:accent2>
      <a:accent3>
        <a:srgbClr val="E94A00"/>
      </a:accent3>
      <a:accent4>
        <a:srgbClr val="EB8F00"/>
      </a:accent4>
      <a:accent5>
        <a:srgbClr val="A4A4A4"/>
      </a:accent5>
      <a:accent6>
        <a:srgbClr val="666666"/>
      </a:accent6>
      <a:hlink>
        <a:srgbClr val="D01010"/>
      </a:hlink>
      <a:folHlink>
        <a:srgbClr val="E6682E"/>
      </a:folHlink>
    </a:clrScheme>
    <a:fontScheme name="Plaza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laza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0000"/>
                <a:satMod val="120000"/>
              </a:schemeClr>
            </a:gs>
            <a:gs pos="35000">
              <a:schemeClr val="phClr">
                <a:shade val="100000"/>
                <a:satMod val="150000"/>
              </a:schemeClr>
            </a:gs>
            <a:gs pos="70000">
              <a:schemeClr val="phClr">
                <a:tint val="100000"/>
                <a:shade val="100000"/>
                <a:satMod val="200000"/>
                <a:greenMod val="100000"/>
              </a:schemeClr>
            </a:gs>
            <a:gs pos="100000">
              <a:schemeClr val="phClr"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190500" dist="63500" dir="5400000">
              <a:srgbClr val="FFFFFF">
                <a:alpha val="65000"/>
              </a:srgbClr>
            </a:innerShdw>
          </a:effectLst>
          <a:scene3d>
            <a:camera prst="orthographicFront">
              <a:rot lat="0" lon="0" rev="0"/>
            </a:camera>
            <a:lightRig rig="twoPt" dir="r">
              <a:rot lat="0" lon="0" rev="6000000"/>
            </a:lightRig>
          </a:scene3d>
          <a:sp3d prstMaterial="matte">
            <a:bevelT w="0" h="0" prst="relaxedInset"/>
          </a:sp3d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88900" dist="38100" dir="6600000" sx="101000" sy="101000" rotWithShape="0">
              <a:srgbClr val="000000">
                <a:alpha val="50000"/>
              </a:srgbClr>
            </a:outerShdw>
          </a:effectLst>
          <a:scene3d>
            <a:camera prst="perspectiveFront" fov="3000000"/>
            <a:lightRig rig="morning" dir="tl">
              <a:rot lat="0" lon="0" rev="1800000"/>
            </a:lightRig>
          </a:scene3d>
          <a:sp3d contourW="38100" prstMaterial="softEdge">
            <a:bevelT w="25400" h="38100"/>
            <a:contourClr>
              <a:schemeClr val="phClr">
                <a:tint val="6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Plaza.thmx</Template>
  <TotalTime>44534</TotalTime>
  <Words>1743</Words>
  <Application>Microsoft Macintosh PowerPoint</Application>
  <PresentationFormat>On-screen Show (4:3)</PresentationFormat>
  <Paragraphs>190</Paragraphs>
  <Slides>28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Plaza</vt:lpstr>
      <vt:lpstr>Challenges remaining for the field of real-time data capture</vt:lpstr>
      <vt:lpstr>Why this talk?</vt:lpstr>
      <vt:lpstr>Why this talk now?</vt:lpstr>
      <vt:lpstr>Acknowledgement</vt:lpstr>
      <vt:lpstr>Acknowledgement</vt:lpstr>
      <vt:lpstr>Before starting…  my slight concern</vt:lpstr>
      <vt:lpstr>Overview of Challenges and Opportunities</vt:lpstr>
      <vt:lpstr>Cross-cutting issue of reporting</vt:lpstr>
      <vt:lpstr>Cross-cutting issue of reporting</vt:lpstr>
      <vt:lpstr>Cross-cutting issue of reporting</vt:lpstr>
      <vt:lpstr>Cross-cutting issue of reporting</vt:lpstr>
      <vt:lpstr>1. Selection of all kinds: People</vt:lpstr>
      <vt:lpstr>1. Selection of all kinds: People</vt:lpstr>
      <vt:lpstr>1. Selection of all kinds: Moments</vt:lpstr>
      <vt:lpstr>2. Momentary reporting may alter the reporting task</vt:lpstr>
      <vt:lpstr>3. Psychometrics</vt:lpstr>
      <vt:lpstr>3. Psychometrics</vt:lpstr>
      <vt:lpstr>3. Psychometrics</vt:lpstr>
      <vt:lpstr>3. Psychometrics</vt:lpstr>
      <vt:lpstr>4. Relative absence of Qualitative Approaches</vt:lpstr>
      <vt:lpstr>5. Some fundamentals poorly understood </vt:lpstr>
      <vt:lpstr>5. Some fundamentals poorly understood </vt:lpstr>
      <vt:lpstr>5. Some fundamentals poorly understood </vt:lpstr>
      <vt:lpstr>5. Some fundamentals poorly understood </vt:lpstr>
      <vt:lpstr>6. Moments or broader coverage?</vt:lpstr>
      <vt:lpstr>7. Reactivity </vt:lpstr>
      <vt:lpstr>8. Has RTDC for Self-report lived up to its promise?</vt:lpstr>
      <vt:lpstr>Conclusions</vt:lpstr>
    </vt:vector>
  </TitlesOfParts>
  <Company>Stony Brook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PMI</dc:title>
  <dc:creator>Arthur Stone</dc:creator>
  <cp:lastModifiedBy>Arthur Stone</cp:lastModifiedBy>
  <cp:revision>139</cp:revision>
  <dcterms:created xsi:type="dcterms:W3CDTF">2015-07-14T23:15:16Z</dcterms:created>
  <dcterms:modified xsi:type="dcterms:W3CDTF">2017-06-16T11:35:41Z</dcterms:modified>
</cp:coreProperties>
</file>